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 id="2147483768" r:id="rId2"/>
  </p:sldMasterIdLst>
  <p:notesMasterIdLst>
    <p:notesMasterId r:id="rId20"/>
  </p:notesMasterIdLst>
  <p:sldIdLst>
    <p:sldId id="291" r:id="rId3"/>
    <p:sldId id="287" r:id="rId4"/>
    <p:sldId id="259" r:id="rId5"/>
    <p:sldId id="261" r:id="rId6"/>
    <p:sldId id="278" r:id="rId7"/>
    <p:sldId id="279" r:id="rId8"/>
    <p:sldId id="280" r:id="rId9"/>
    <p:sldId id="281" r:id="rId10"/>
    <p:sldId id="282" r:id="rId11"/>
    <p:sldId id="283" r:id="rId12"/>
    <p:sldId id="284" r:id="rId13"/>
    <p:sldId id="271" r:id="rId14"/>
    <p:sldId id="285" r:id="rId15"/>
    <p:sldId id="286" r:id="rId16"/>
    <p:sldId id="274" r:id="rId17"/>
    <p:sldId id="275"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142"/>
    <a:srgbClr val="F0F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5"/>
  </p:normalViewPr>
  <p:slideViewPr>
    <p:cSldViewPr snapToGrid="0">
      <p:cViewPr>
        <p:scale>
          <a:sx n="79" d="100"/>
          <a:sy n="79" d="100"/>
        </p:scale>
        <p:origin x="-60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574CF2-FE35-4D1B-AFE2-47EA2FF4F3BE}" type="datetimeFigureOut">
              <a:rPr lang="en-US" smtClean="0"/>
              <a:t>8/31/2024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FC97B-814A-494A-A805-D80BE6A8C2BF}" type="slidenum">
              <a:rPr lang="en-US" smtClean="0"/>
              <a:t>‹#›</a:t>
            </a:fld>
            <a:endParaRPr lang="en-US"/>
          </a:p>
        </p:txBody>
      </p:sp>
    </p:spTree>
    <p:extLst>
      <p:ext uri="{BB962C8B-B14F-4D97-AF65-F5344CB8AC3E}">
        <p14:creationId xmlns:p14="http://schemas.microsoft.com/office/powerpoint/2010/main" val="350149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70CF803-F0D4-9846-BA07-CC1633F0F7A7}"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2487192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0CF803-F0D4-9846-BA07-CC1633F0F7A7}"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327509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0CF803-F0D4-9846-BA07-CC1633F0F7A7}"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217655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770" indent="0" algn="ctr">
              <a:buNone/>
              <a:defRPr>
                <a:solidFill>
                  <a:schemeClr val="tx1">
                    <a:tint val="75000"/>
                  </a:schemeClr>
                </a:solidFill>
              </a:defRPr>
            </a:lvl2pPr>
            <a:lvl3pPr marL="609539" indent="0" algn="ctr">
              <a:buNone/>
              <a:defRPr>
                <a:solidFill>
                  <a:schemeClr val="tx1">
                    <a:tint val="75000"/>
                  </a:schemeClr>
                </a:solidFill>
              </a:defRPr>
            </a:lvl3pPr>
            <a:lvl4pPr marL="914309" indent="0" algn="ctr">
              <a:buNone/>
              <a:defRPr>
                <a:solidFill>
                  <a:schemeClr val="tx1">
                    <a:tint val="75000"/>
                  </a:schemeClr>
                </a:solidFill>
              </a:defRPr>
            </a:lvl4pPr>
            <a:lvl5pPr marL="1219078" indent="0" algn="ctr">
              <a:buNone/>
              <a:defRPr>
                <a:solidFill>
                  <a:schemeClr val="tx1">
                    <a:tint val="75000"/>
                  </a:schemeClr>
                </a:solidFill>
              </a:defRPr>
            </a:lvl5pPr>
            <a:lvl6pPr marL="1523848" indent="0" algn="ctr">
              <a:buNone/>
              <a:defRPr>
                <a:solidFill>
                  <a:schemeClr val="tx1">
                    <a:tint val="75000"/>
                  </a:schemeClr>
                </a:solidFill>
              </a:defRPr>
            </a:lvl6pPr>
            <a:lvl7pPr marL="1828617" indent="0" algn="ctr">
              <a:buNone/>
              <a:defRPr>
                <a:solidFill>
                  <a:schemeClr val="tx1">
                    <a:tint val="75000"/>
                  </a:schemeClr>
                </a:solidFill>
              </a:defRPr>
            </a:lvl7pPr>
            <a:lvl8pPr marL="2133387" indent="0" algn="ctr">
              <a:buNone/>
              <a:defRPr>
                <a:solidFill>
                  <a:schemeClr val="tx1">
                    <a:tint val="75000"/>
                  </a:schemeClr>
                </a:solidFill>
              </a:defRPr>
            </a:lvl8pPr>
            <a:lvl9pPr marL="243815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807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8107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00">
                <a:solidFill>
                  <a:schemeClr val="tx1">
                    <a:tint val="75000"/>
                  </a:schemeClr>
                </a:solidFill>
              </a:defRPr>
            </a:lvl1pPr>
            <a:lvl2pPr marL="304770" indent="0">
              <a:buNone/>
              <a:defRPr sz="1200">
                <a:solidFill>
                  <a:schemeClr val="tx1">
                    <a:tint val="75000"/>
                  </a:schemeClr>
                </a:solidFill>
              </a:defRPr>
            </a:lvl2pPr>
            <a:lvl3pPr marL="609539" indent="0">
              <a:buNone/>
              <a:defRPr sz="1100">
                <a:solidFill>
                  <a:schemeClr val="tx1">
                    <a:tint val="75000"/>
                  </a:schemeClr>
                </a:solidFill>
              </a:defRPr>
            </a:lvl3pPr>
            <a:lvl4pPr marL="914309" indent="0">
              <a:buNone/>
              <a:defRPr sz="900">
                <a:solidFill>
                  <a:schemeClr val="tx1">
                    <a:tint val="75000"/>
                  </a:schemeClr>
                </a:solidFill>
              </a:defRPr>
            </a:lvl4pPr>
            <a:lvl5pPr marL="1219078" indent="0">
              <a:buNone/>
              <a:defRPr sz="900">
                <a:solidFill>
                  <a:schemeClr val="tx1">
                    <a:tint val="75000"/>
                  </a:schemeClr>
                </a:solidFill>
              </a:defRPr>
            </a:lvl5pPr>
            <a:lvl6pPr marL="1523848" indent="0">
              <a:buNone/>
              <a:defRPr sz="900">
                <a:solidFill>
                  <a:schemeClr val="tx1">
                    <a:tint val="75000"/>
                  </a:schemeClr>
                </a:solidFill>
              </a:defRPr>
            </a:lvl6pPr>
            <a:lvl7pPr marL="1828617" indent="0">
              <a:buNone/>
              <a:defRPr sz="900">
                <a:solidFill>
                  <a:schemeClr val="tx1">
                    <a:tint val="75000"/>
                  </a:schemeClr>
                </a:solidFill>
              </a:defRPr>
            </a:lvl7pPr>
            <a:lvl8pPr marL="2133387" indent="0">
              <a:buNone/>
              <a:defRPr sz="900">
                <a:solidFill>
                  <a:schemeClr val="tx1">
                    <a:tint val="75000"/>
                  </a:schemeClr>
                </a:solidFill>
              </a:defRPr>
            </a:lvl8pPr>
            <a:lvl9pPr marL="2438156" indent="0">
              <a:buNone/>
              <a:defRPr sz="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1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358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770" indent="0">
              <a:buNone/>
              <a:defRPr sz="1300" b="1"/>
            </a:lvl2pPr>
            <a:lvl3pPr marL="609539" indent="0">
              <a:buNone/>
              <a:defRPr sz="1200" b="1"/>
            </a:lvl3pPr>
            <a:lvl4pPr marL="914309" indent="0">
              <a:buNone/>
              <a:defRPr sz="1100" b="1"/>
            </a:lvl4pPr>
            <a:lvl5pPr marL="1219078" indent="0">
              <a:buNone/>
              <a:defRPr sz="1100" b="1"/>
            </a:lvl5pPr>
            <a:lvl6pPr marL="1523848" indent="0">
              <a:buNone/>
              <a:defRPr sz="1100" b="1"/>
            </a:lvl6pPr>
            <a:lvl7pPr marL="1828617" indent="0">
              <a:buNone/>
              <a:defRPr sz="1100" b="1"/>
            </a:lvl7pPr>
            <a:lvl8pPr marL="2133387" indent="0">
              <a:buNone/>
              <a:defRPr sz="1100" b="1"/>
            </a:lvl8pPr>
            <a:lvl9pPr marL="2438156"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770" indent="0">
              <a:buNone/>
              <a:defRPr sz="1300" b="1"/>
            </a:lvl2pPr>
            <a:lvl3pPr marL="609539" indent="0">
              <a:buNone/>
              <a:defRPr sz="1200" b="1"/>
            </a:lvl3pPr>
            <a:lvl4pPr marL="914309" indent="0">
              <a:buNone/>
              <a:defRPr sz="1100" b="1"/>
            </a:lvl4pPr>
            <a:lvl5pPr marL="1219078" indent="0">
              <a:buNone/>
              <a:defRPr sz="1100" b="1"/>
            </a:lvl5pPr>
            <a:lvl6pPr marL="1523848" indent="0">
              <a:buNone/>
              <a:defRPr sz="1100" b="1"/>
            </a:lvl6pPr>
            <a:lvl7pPr marL="1828617" indent="0">
              <a:buNone/>
              <a:defRPr sz="1100" b="1"/>
            </a:lvl7pPr>
            <a:lvl8pPr marL="2133387" indent="0">
              <a:buNone/>
              <a:defRPr sz="1100" b="1"/>
            </a:lvl8pPr>
            <a:lvl9pPr marL="2438156"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5344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5068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3773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00"/>
            </a:lvl1pPr>
            <a:lvl2pPr marL="304770" indent="0">
              <a:buNone/>
              <a:defRPr sz="800"/>
            </a:lvl2pPr>
            <a:lvl3pPr marL="609539" indent="0">
              <a:buNone/>
              <a:defRPr sz="700"/>
            </a:lvl3pPr>
            <a:lvl4pPr marL="914309" indent="0">
              <a:buNone/>
              <a:defRPr sz="600"/>
            </a:lvl4pPr>
            <a:lvl5pPr marL="1219078" indent="0">
              <a:buNone/>
              <a:defRPr sz="600"/>
            </a:lvl5pPr>
            <a:lvl6pPr marL="1523848" indent="0">
              <a:buNone/>
              <a:defRPr sz="600"/>
            </a:lvl6pPr>
            <a:lvl7pPr marL="1828617" indent="0">
              <a:buNone/>
              <a:defRPr sz="600"/>
            </a:lvl7pPr>
            <a:lvl8pPr marL="2133387" indent="0">
              <a:buNone/>
              <a:defRPr sz="600"/>
            </a:lvl8pPr>
            <a:lvl9pPr marL="2438156"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341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0CF803-F0D4-9846-BA07-CC1633F0F7A7}"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1790916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00"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4770" indent="0">
              <a:buNone/>
              <a:defRPr sz="1900"/>
            </a:lvl2pPr>
            <a:lvl3pPr marL="609539" indent="0">
              <a:buNone/>
              <a:defRPr sz="1600"/>
            </a:lvl3pPr>
            <a:lvl4pPr marL="914309" indent="0">
              <a:buNone/>
              <a:defRPr sz="1300"/>
            </a:lvl4pPr>
            <a:lvl5pPr marL="1219078" indent="0">
              <a:buNone/>
              <a:defRPr sz="1300"/>
            </a:lvl5pPr>
            <a:lvl6pPr marL="1523848" indent="0">
              <a:buNone/>
              <a:defRPr sz="1300"/>
            </a:lvl6pPr>
            <a:lvl7pPr marL="1828617" indent="0">
              <a:buNone/>
              <a:defRPr sz="1300"/>
            </a:lvl7pPr>
            <a:lvl8pPr marL="2133387" indent="0">
              <a:buNone/>
              <a:defRPr sz="1300"/>
            </a:lvl8pPr>
            <a:lvl9pPr marL="2438156" indent="0">
              <a:buNone/>
              <a:defRPr sz="1300"/>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00"/>
            </a:lvl1pPr>
            <a:lvl2pPr marL="304770" indent="0">
              <a:buNone/>
              <a:defRPr sz="800"/>
            </a:lvl2pPr>
            <a:lvl3pPr marL="609539" indent="0">
              <a:buNone/>
              <a:defRPr sz="700"/>
            </a:lvl3pPr>
            <a:lvl4pPr marL="914309" indent="0">
              <a:buNone/>
              <a:defRPr sz="600"/>
            </a:lvl4pPr>
            <a:lvl5pPr marL="1219078" indent="0">
              <a:buNone/>
              <a:defRPr sz="600"/>
            </a:lvl5pPr>
            <a:lvl6pPr marL="1523848" indent="0">
              <a:buNone/>
              <a:defRPr sz="600"/>
            </a:lvl6pPr>
            <a:lvl7pPr marL="1828617" indent="0">
              <a:buNone/>
              <a:defRPr sz="600"/>
            </a:lvl7pPr>
            <a:lvl8pPr marL="2133387" indent="0">
              <a:buNone/>
              <a:defRPr sz="600"/>
            </a:lvl8pPr>
            <a:lvl9pPr marL="2438156"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990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0211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8/31/2024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318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70CF803-F0D4-9846-BA07-CC1633F0F7A7}" type="datetimeFigureOut">
              <a:rPr lang="en-US" smtClean="0"/>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218941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70CF803-F0D4-9846-BA07-CC1633F0F7A7}"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7611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70CF803-F0D4-9846-BA07-CC1633F0F7A7}" type="datetimeFigureOut">
              <a:rPr lang="en-US" smtClean="0"/>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21478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70CF803-F0D4-9846-BA07-CC1633F0F7A7}" type="datetimeFigureOut">
              <a:rPr lang="en-US" smtClean="0"/>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350824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0CF803-F0D4-9846-BA07-CC1633F0F7A7}" type="datetimeFigureOut">
              <a:rPr lang="en-US" smtClean="0"/>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394156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70CF803-F0D4-9846-BA07-CC1633F0F7A7}"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2655419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70CF803-F0D4-9846-BA07-CC1633F0F7A7}" type="datetimeFigureOut">
              <a:rPr lang="en-US" smtClean="0"/>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A0E6D-95B2-D741-A03A-584E0B3144C6}" type="slidenum">
              <a:rPr lang="en-US" smtClean="0"/>
              <a:t>‹#›</a:t>
            </a:fld>
            <a:endParaRPr lang="en-US"/>
          </a:p>
        </p:txBody>
      </p:sp>
    </p:spTree>
    <p:extLst>
      <p:ext uri="{BB962C8B-B14F-4D97-AF65-F5344CB8AC3E}">
        <p14:creationId xmlns:p14="http://schemas.microsoft.com/office/powerpoint/2010/main" val="91428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0CF803-F0D4-9846-BA07-CC1633F0F7A7}" type="datetimeFigureOut">
              <a:rPr lang="en-US" smtClean="0"/>
              <a:t>8/31/2024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A0E6D-95B2-D741-A03A-584E0B3144C6}" type="slidenum">
              <a:rPr lang="en-US" smtClean="0"/>
              <a:t>‹#›</a:t>
            </a:fld>
            <a:endParaRPr lang="en-US"/>
          </a:p>
        </p:txBody>
      </p:sp>
    </p:spTree>
    <p:extLst>
      <p:ext uri="{BB962C8B-B14F-4D97-AF65-F5344CB8AC3E}">
        <p14:creationId xmlns:p14="http://schemas.microsoft.com/office/powerpoint/2010/main" val="17294167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954" tIns="30477" rIns="60954" bIns="30477"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60954" tIns="30477" rIns="60954" bIns="3047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60954" tIns="30477" rIns="60954" bIns="30477" rtlCol="0" anchor="ctr"/>
          <a:lstStyle>
            <a:lvl1pPr algn="l">
              <a:defRPr sz="800">
                <a:solidFill>
                  <a:schemeClr val="tx1">
                    <a:tint val="75000"/>
                  </a:schemeClr>
                </a:solidFill>
              </a:defRPr>
            </a:lvl1pPr>
          </a:lstStyle>
          <a:p>
            <a:pPr defTabSz="609539"/>
            <a:fld id="{1D8BD707-D9CF-40AE-B4C6-C98DA3205C09}" type="datetimeFigureOut">
              <a:rPr lang="en-US" smtClean="0">
                <a:solidFill>
                  <a:prstClr val="black">
                    <a:tint val="75000"/>
                  </a:prstClr>
                </a:solidFill>
              </a:rPr>
              <a:pPr defTabSz="609539"/>
              <a:t>8/31/2024</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60954" tIns="30477" rIns="60954" bIns="30477" rtlCol="0" anchor="ctr"/>
          <a:lstStyle>
            <a:lvl1pPr algn="ctr">
              <a:defRPr sz="800">
                <a:solidFill>
                  <a:schemeClr val="tx1">
                    <a:tint val="75000"/>
                  </a:schemeClr>
                </a:solidFill>
              </a:defRPr>
            </a:lvl1pPr>
          </a:lstStyle>
          <a:p>
            <a:pPr defTabSz="609539"/>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60954" tIns="30477" rIns="60954" bIns="30477" rtlCol="0" anchor="ctr"/>
          <a:lstStyle>
            <a:lvl1pPr algn="r">
              <a:defRPr sz="800">
                <a:solidFill>
                  <a:schemeClr val="tx1">
                    <a:tint val="75000"/>
                  </a:schemeClr>
                </a:solidFill>
              </a:defRPr>
            </a:lvl1pPr>
          </a:lstStyle>
          <a:p>
            <a:pPr defTabSz="609539"/>
            <a:fld id="{B6F15528-21DE-4FAA-801E-634DDDAF4B2B}" type="slidenum">
              <a:rPr lang="en-US" smtClean="0">
                <a:solidFill>
                  <a:prstClr val="black">
                    <a:tint val="75000"/>
                  </a:prstClr>
                </a:solidFill>
              </a:rPr>
              <a:pPr defTabSz="609539"/>
              <a:t>‹#›</a:t>
            </a:fld>
            <a:endParaRPr lang="en-US">
              <a:solidFill>
                <a:prstClr val="black">
                  <a:tint val="75000"/>
                </a:prstClr>
              </a:solidFill>
            </a:endParaRPr>
          </a:p>
        </p:txBody>
      </p:sp>
    </p:spTree>
    <p:extLst>
      <p:ext uri="{BB962C8B-B14F-4D97-AF65-F5344CB8AC3E}">
        <p14:creationId xmlns:p14="http://schemas.microsoft.com/office/powerpoint/2010/main" val="420406307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609539" rtl="0" eaLnBrk="1" latinLnBrk="0" hangingPunct="1">
        <a:spcBef>
          <a:spcPct val="0"/>
        </a:spcBef>
        <a:buNone/>
        <a:defRPr sz="2900" kern="1200">
          <a:solidFill>
            <a:schemeClr val="tx1"/>
          </a:solidFill>
          <a:latin typeface="+mj-lt"/>
          <a:ea typeface="+mj-ea"/>
          <a:cs typeface="+mj-cs"/>
        </a:defRPr>
      </a:lvl1pPr>
    </p:titleStyle>
    <p:bodyStyle>
      <a:lvl1pPr marL="228577" indent="-228577" algn="l" defTabSz="60953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5250" indent="-190481" algn="l" defTabSz="60953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61924" indent="-152385" algn="l" defTabSz="60953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693"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71463"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76232"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81002"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85771"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90541" indent="-152385" algn="l" defTabSz="60953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dansbecker/food-101"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464" y="-484120"/>
            <a:ext cx="8211919" cy="7826239"/>
            <a:chOff x="0" y="0"/>
            <a:chExt cx="16423838" cy="15652477"/>
          </a:xfrm>
        </p:grpSpPr>
        <p:sp>
          <p:nvSpPr>
            <p:cNvPr id="3" name="Freeform 3"/>
            <p:cNvSpPr/>
            <p:nvPr/>
          </p:nvSpPr>
          <p:spPr>
            <a:xfrm rot="4167807" flipH="1">
              <a:off x="6561156" y="5866457"/>
              <a:ext cx="8775538" cy="8405509"/>
            </a:xfrm>
            <a:custGeom>
              <a:avLst/>
              <a:gdLst/>
              <a:ahLst/>
              <a:cxnLst/>
              <a:rect l="l" t="t" r="r" b="b"/>
              <a:pathLst>
                <a:path w="8775538" h="8405509">
                  <a:moveTo>
                    <a:pt x="8775538" y="0"/>
                  </a:moveTo>
                  <a:lnTo>
                    <a:pt x="0" y="0"/>
                  </a:lnTo>
                  <a:lnTo>
                    <a:pt x="0" y="8405508"/>
                  </a:lnTo>
                  <a:lnTo>
                    <a:pt x="8775538" y="8405508"/>
                  </a:lnTo>
                  <a:lnTo>
                    <a:pt x="877553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0"/>
              <a:ext cx="12091159" cy="11581323"/>
            </a:xfrm>
            <a:custGeom>
              <a:avLst/>
              <a:gdLst/>
              <a:ahLst/>
              <a:cxnLst/>
              <a:rect l="l" t="t" r="r" b="b"/>
              <a:pathLst>
                <a:path w="12091159" h="11581323">
                  <a:moveTo>
                    <a:pt x="0" y="0"/>
                  </a:moveTo>
                  <a:lnTo>
                    <a:pt x="12091159" y="0"/>
                  </a:lnTo>
                  <a:lnTo>
                    <a:pt x="12091159" y="11581323"/>
                  </a:lnTo>
                  <a:lnTo>
                    <a:pt x="0" y="1158132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5" name="Freeform 5"/>
          <p:cNvSpPr/>
          <p:nvPr/>
        </p:nvSpPr>
        <p:spPr>
          <a:xfrm>
            <a:off x="867265" y="0"/>
            <a:ext cx="3832712" cy="3329669"/>
          </a:xfrm>
          <a:custGeom>
            <a:avLst/>
            <a:gdLst/>
            <a:ahLst/>
            <a:cxnLst/>
            <a:rect l="l" t="t" r="r" b="b"/>
            <a:pathLst>
              <a:path w="5749068" h="4994503">
                <a:moveTo>
                  <a:pt x="0" y="0"/>
                </a:moveTo>
                <a:lnTo>
                  <a:pt x="5749068" y="0"/>
                </a:lnTo>
                <a:lnTo>
                  <a:pt x="5749068" y="4994503"/>
                </a:lnTo>
                <a:lnTo>
                  <a:pt x="0" y="499450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 y="3111617"/>
            <a:ext cx="3811961" cy="3527797"/>
          </a:xfrm>
          <a:custGeom>
            <a:avLst/>
            <a:gdLst/>
            <a:ahLst/>
            <a:cxnLst/>
            <a:rect l="l" t="t" r="r" b="b"/>
            <a:pathLst>
              <a:path w="5717941" h="5291695">
                <a:moveTo>
                  <a:pt x="5717941" y="0"/>
                </a:moveTo>
                <a:lnTo>
                  <a:pt x="0" y="0"/>
                </a:lnTo>
                <a:lnTo>
                  <a:pt x="0" y="5291695"/>
                </a:lnTo>
                <a:lnTo>
                  <a:pt x="5717941" y="5291695"/>
                </a:lnTo>
                <a:lnTo>
                  <a:pt x="5717941"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rot="6936920">
            <a:off x="3695463" y="4277699"/>
            <a:ext cx="486252" cy="815705"/>
          </a:xfrm>
          <a:custGeom>
            <a:avLst/>
            <a:gdLst/>
            <a:ahLst/>
            <a:cxnLst/>
            <a:rect l="l" t="t" r="r" b="b"/>
            <a:pathLst>
              <a:path w="729378" h="1223558">
                <a:moveTo>
                  <a:pt x="0" y="0"/>
                </a:moveTo>
                <a:lnTo>
                  <a:pt x="729378" y="0"/>
                </a:lnTo>
                <a:lnTo>
                  <a:pt x="729378" y="1223558"/>
                </a:lnTo>
                <a:lnTo>
                  <a:pt x="0" y="1223558"/>
                </a:lnTo>
                <a:lnTo>
                  <a:pt x="0" y="0"/>
                </a:lnTo>
                <a:close/>
              </a:path>
            </a:pathLst>
          </a:custGeom>
          <a:blipFill>
            <a:blip r:embed="rId8">
              <a:extLst>
                <a:ext uri="{96DAC541-7B7A-43D3-8B79-37D633B846F1}">
                  <asvg:svgBlip xmlns="" xmlns:asvg="http://schemas.microsoft.com/office/drawing/2016/SVG/main" r:embed="rId9"/>
                </a:ext>
              </a:extLst>
            </a:blip>
            <a:stretch>
              <a:fillRect l="-78095" r="-337658" b="-184773"/>
            </a:stretch>
          </a:blipFill>
        </p:spPr>
      </p:sp>
      <p:sp>
        <p:nvSpPr>
          <p:cNvPr id="8" name="Freeform 8"/>
          <p:cNvSpPr/>
          <p:nvPr/>
        </p:nvSpPr>
        <p:spPr>
          <a:xfrm>
            <a:off x="366667" y="1027083"/>
            <a:ext cx="672551" cy="629622"/>
          </a:xfrm>
          <a:custGeom>
            <a:avLst/>
            <a:gdLst/>
            <a:ahLst/>
            <a:cxnLst/>
            <a:rect l="l" t="t" r="r" b="b"/>
            <a:pathLst>
              <a:path w="1008826" h="944433">
                <a:moveTo>
                  <a:pt x="0" y="0"/>
                </a:moveTo>
                <a:lnTo>
                  <a:pt x="1008826" y="0"/>
                </a:lnTo>
                <a:lnTo>
                  <a:pt x="1008826" y="944433"/>
                </a:lnTo>
                <a:lnTo>
                  <a:pt x="0" y="944433"/>
                </a:lnTo>
                <a:lnTo>
                  <a:pt x="0" y="0"/>
                </a:lnTo>
                <a:close/>
              </a:path>
            </a:pathLst>
          </a:custGeom>
          <a:blipFill>
            <a:blip r:embed="rId10">
              <a:extLst>
                <a:ext uri="{96DAC541-7B7A-43D3-8B79-37D633B846F1}">
                  <asvg:svgBlip xmlns="" xmlns:asvg="http://schemas.microsoft.com/office/drawing/2016/SVG/main" r:embed="rId11"/>
                </a:ext>
              </a:extLst>
            </a:blip>
            <a:stretch>
              <a:fillRect l="-420042" t="-173603" r="-99631" b="-272484"/>
            </a:stretch>
          </a:blipFill>
        </p:spPr>
      </p:sp>
      <p:sp>
        <p:nvSpPr>
          <p:cNvPr id="9" name="Freeform 9"/>
          <p:cNvSpPr/>
          <p:nvPr/>
        </p:nvSpPr>
        <p:spPr>
          <a:xfrm rot="5400000" flipH="1">
            <a:off x="9432505" y="-1034896"/>
            <a:ext cx="5064988" cy="4851418"/>
          </a:xfrm>
          <a:custGeom>
            <a:avLst/>
            <a:gdLst/>
            <a:ahLst/>
            <a:cxnLst/>
            <a:rect l="l" t="t" r="r" b="b"/>
            <a:pathLst>
              <a:path w="7597482" h="7277127">
                <a:moveTo>
                  <a:pt x="7597482" y="0"/>
                </a:moveTo>
                <a:lnTo>
                  <a:pt x="0" y="0"/>
                </a:lnTo>
                <a:lnTo>
                  <a:pt x="0" y="7277127"/>
                </a:lnTo>
                <a:lnTo>
                  <a:pt x="7597482" y="7277127"/>
                </a:lnTo>
                <a:lnTo>
                  <a:pt x="7597482"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8119844" y="417677"/>
            <a:ext cx="747497" cy="536247"/>
          </a:xfrm>
          <a:custGeom>
            <a:avLst/>
            <a:gdLst/>
            <a:ahLst/>
            <a:cxnLst/>
            <a:rect l="l" t="t" r="r" b="b"/>
            <a:pathLst>
              <a:path w="1121245" h="804371">
                <a:moveTo>
                  <a:pt x="0" y="0"/>
                </a:moveTo>
                <a:lnTo>
                  <a:pt x="1121245" y="0"/>
                </a:lnTo>
                <a:lnTo>
                  <a:pt x="1121245" y="804372"/>
                </a:lnTo>
                <a:lnTo>
                  <a:pt x="0" y="804372"/>
                </a:lnTo>
                <a:lnTo>
                  <a:pt x="0" y="0"/>
                </a:lnTo>
                <a:close/>
              </a:path>
            </a:pathLst>
          </a:custGeom>
          <a:blipFill>
            <a:blip r:embed="rId6">
              <a:extLst>
                <a:ext uri="{96DAC541-7B7A-43D3-8B79-37D633B846F1}">
                  <asvg:svgBlip xmlns="" xmlns:asvg="http://schemas.microsoft.com/office/drawing/2016/SVG/main" r:embed="rId7"/>
                </a:ext>
              </a:extLst>
            </a:blip>
            <a:stretch>
              <a:fillRect l="-210285" t="-92421" r="-241575" b="-519494"/>
            </a:stretch>
          </a:blipFill>
        </p:spPr>
      </p:sp>
      <p:sp>
        <p:nvSpPr>
          <p:cNvPr id="11" name="Freeform 11"/>
          <p:cNvSpPr/>
          <p:nvPr/>
        </p:nvSpPr>
        <p:spPr>
          <a:xfrm flipH="1">
            <a:off x="10373859" y="5374145"/>
            <a:ext cx="917599" cy="859028"/>
          </a:xfrm>
          <a:custGeom>
            <a:avLst/>
            <a:gdLst/>
            <a:ahLst/>
            <a:cxnLst/>
            <a:rect l="l" t="t" r="r" b="b"/>
            <a:pathLst>
              <a:path w="1376398" h="1288542">
                <a:moveTo>
                  <a:pt x="1376398" y="0"/>
                </a:moveTo>
                <a:lnTo>
                  <a:pt x="0" y="0"/>
                </a:lnTo>
                <a:lnTo>
                  <a:pt x="0" y="1288542"/>
                </a:lnTo>
                <a:lnTo>
                  <a:pt x="1376398" y="1288542"/>
                </a:lnTo>
                <a:lnTo>
                  <a:pt x="1376398" y="0"/>
                </a:lnTo>
                <a:close/>
              </a:path>
            </a:pathLst>
          </a:custGeom>
          <a:blipFill>
            <a:blip r:embed="rId10">
              <a:extLst>
                <a:ext uri="{96DAC541-7B7A-43D3-8B79-37D633B846F1}">
                  <asvg:svgBlip xmlns="" xmlns:asvg="http://schemas.microsoft.com/office/drawing/2016/SVG/main" r:embed="rId11"/>
                </a:ext>
              </a:extLst>
            </a:blip>
            <a:stretch>
              <a:fillRect l="-420042" t="-173603" r="-99631" b="-272484"/>
            </a:stretch>
          </a:blipFill>
        </p:spPr>
      </p:sp>
      <p:sp>
        <p:nvSpPr>
          <p:cNvPr id="12" name="Freeform 12"/>
          <p:cNvSpPr/>
          <p:nvPr/>
        </p:nvSpPr>
        <p:spPr>
          <a:xfrm rot="129479">
            <a:off x="10750188" y="1357036"/>
            <a:ext cx="817285" cy="692915"/>
          </a:xfrm>
          <a:custGeom>
            <a:avLst/>
            <a:gdLst/>
            <a:ahLst/>
            <a:cxnLst/>
            <a:rect l="l" t="t" r="r" b="b"/>
            <a:pathLst>
              <a:path w="1225928" h="1039373">
                <a:moveTo>
                  <a:pt x="0" y="0"/>
                </a:moveTo>
                <a:lnTo>
                  <a:pt x="1225928" y="0"/>
                </a:lnTo>
                <a:lnTo>
                  <a:pt x="1225928" y="1039373"/>
                </a:lnTo>
                <a:lnTo>
                  <a:pt x="0" y="1039373"/>
                </a:lnTo>
                <a:lnTo>
                  <a:pt x="0" y="0"/>
                </a:lnTo>
                <a:close/>
              </a:path>
            </a:pathLst>
          </a:custGeom>
          <a:blipFill>
            <a:blip r:embed="rId12">
              <a:extLst>
                <a:ext uri="{96DAC541-7B7A-43D3-8B79-37D633B846F1}">
                  <asvg:svgBlip xmlns="" xmlns:asvg="http://schemas.microsoft.com/office/drawing/2016/SVG/main" r:embed="rId13"/>
                </a:ext>
              </a:extLst>
            </a:blip>
            <a:stretch>
              <a:fillRect l="-477768" t="-28959" r="-119407" b="-408625"/>
            </a:stretch>
          </a:blipFill>
        </p:spPr>
      </p:sp>
      <p:sp>
        <p:nvSpPr>
          <p:cNvPr id="13" name="TextBox 13"/>
          <p:cNvSpPr txBox="1"/>
          <p:nvPr/>
        </p:nvSpPr>
        <p:spPr>
          <a:xfrm>
            <a:off x="4240420" y="2594813"/>
            <a:ext cx="8635264" cy="1718419"/>
          </a:xfrm>
          <a:prstGeom prst="rect">
            <a:avLst/>
          </a:prstGeom>
        </p:spPr>
        <p:txBody>
          <a:bodyPr wrap="square" lIns="0" tIns="0" rIns="0" bIns="0" rtlCol="0" anchor="t">
            <a:spAutoFit/>
          </a:bodyPr>
          <a:lstStyle/>
          <a:p>
            <a:pPr defTabSz="609478">
              <a:lnSpc>
                <a:spcPts val="6683"/>
              </a:lnSpc>
            </a:pPr>
            <a:r>
              <a:rPr lang="en-US" sz="6600" b="1" dirty="0">
                <a:solidFill>
                  <a:srgbClr val="DD6213"/>
                </a:solidFill>
                <a:latin typeface="Funtastic"/>
                <a:ea typeface="Funtastic"/>
                <a:cs typeface="Funtastic"/>
                <a:sym typeface="Funtastic"/>
              </a:rPr>
              <a:t>FOOD </a:t>
            </a:r>
            <a:r>
              <a:rPr lang="en-US" sz="6600" b="1" dirty="0" smtClean="0">
                <a:solidFill>
                  <a:srgbClr val="DD6213"/>
                </a:solidFill>
                <a:latin typeface="Funtastic"/>
                <a:ea typeface="Funtastic"/>
                <a:cs typeface="Funtastic"/>
                <a:sym typeface="Funtastic"/>
              </a:rPr>
              <a:t>101 OBJECT </a:t>
            </a:r>
            <a:r>
              <a:rPr lang="en-US" sz="6600" b="1" dirty="0">
                <a:solidFill>
                  <a:srgbClr val="DD6213"/>
                </a:solidFill>
                <a:latin typeface="Funtastic"/>
                <a:ea typeface="Funtastic"/>
                <a:cs typeface="Funtastic"/>
                <a:sym typeface="Funtastic"/>
              </a:rPr>
              <a:t>CLASSIFICATION</a:t>
            </a:r>
          </a:p>
        </p:txBody>
      </p:sp>
      <p:sp>
        <p:nvSpPr>
          <p:cNvPr id="14" name="Freeform 14"/>
          <p:cNvSpPr/>
          <p:nvPr/>
        </p:nvSpPr>
        <p:spPr>
          <a:xfrm rot="-3315207" flipH="1">
            <a:off x="4465742" y="5934299"/>
            <a:ext cx="705037" cy="597749"/>
          </a:xfrm>
          <a:custGeom>
            <a:avLst/>
            <a:gdLst/>
            <a:ahLst/>
            <a:cxnLst/>
            <a:rect l="l" t="t" r="r" b="b"/>
            <a:pathLst>
              <a:path w="1057556" h="896623">
                <a:moveTo>
                  <a:pt x="1057556" y="0"/>
                </a:moveTo>
                <a:lnTo>
                  <a:pt x="0" y="0"/>
                </a:lnTo>
                <a:lnTo>
                  <a:pt x="0" y="896623"/>
                </a:lnTo>
                <a:lnTo>
                  <a:pt x="1057556" y="896623"/>
                </a:lnTo>
                <a:lnTo>
                  <a:pt x="1057556" y="0"/>
                </a:lnTo>
                <a:close/>
              </a:path>
            </a:pathLst>
          </a:custGeom>
          <a:blipFill>
            <a:blip r:embed="rId12">
              <a:extLst>
                <a:ext uri="{96DAC541-7B7A-43D3-8B79-37D633B846F1}">
                  <asvg:svgBlip xmlns="" xmlns:asvg="http://schemas.microsoft.com/office/drawing/2016/SVG/main" r:embed="rId13"/>
                </a:ext>
              </a:extLst>
            </a:blip>
            <a:stretch>
              <a:fillRect l="-477768" t="-28959" r="-119407" b="-408625"/>
            </a:stretch>
          </a:blipFill>
        </p:spPr>
      </p:sp>
      <p:sp>
        <p:nvSpPr>
          <p:cNvPr id="15" name="Freeform 15"/>
          <p:cNvSpPr/>
          <p:nvPr/>
        </p:nvSpPr>
        <p:spPr>
          <a:xfrm rot="6857481">
            <a:off x="4319447" y="5423181"/>
            <a:ext cx="483051" cy="346537"/>
          </a:xfrm>
          <a:custGeom>
            <a:avLst/>
            <a:gdLst/>
            <a:ahLst/>
            <a:cxnLst/>
            <a:rect l="l" t="t" r="r" b="b"/>
            <a:pathLst>
              <a:path w="724577" h="519805">
                <a:moveTo>
                  <a:pt x="0" y="0"/>
                </a:moveTo>
                <a:lnTo>
                  <a:pt x="724576" y="0"/>
                </a:lnTo>
                <a:lnTo>
                  <a:pt x="724576" y="519805"/>
                </a:lnTo>
                <a:lnTo>
                  <a:pt x="0" y="519805"/>
                </a:lnTo>
                <a:lnTo>
                  <a:pt x="0" y="0"/>
                </a:lnTo>
                <a:close/>
              </a:path>
            </a:pathLst>
          </a:custGeom>
          <a:blipFill>
            <a:blip r:embed="rId6">
              <a:extLst>
                <a:ext uri="{96DAC541-7B7A-43D3-8B79-37D633B846F1}">
                  <asvg:svgBlip xmlns="" xmlns:asvg="http://schemas.microsoft.com/office/drawing/2016/SVG/main" r:embed="rId7"/>
                </a:ext>
              </a:extLst>
            </a:blip>
            <a:stretch>
              <a:fillRect l="-210285" t="-92421" r="-241575" b="-519494"/>
            </a:stretch>
          </a:blipFill>
        </p:spPr>
      </p:sp>
    </p:spTree>
    <p:extLst>
      <p:ext uri="{BB962C8B-B14F-4D97-AF65-F5344CB8AC3E}">
        <p14:creationId xmlns:p14="http://schemas.microsoft.com/office/powerpoint/2010/main" val="2223704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4464" y="125127"/>
            <a:ext cx="5727031" cy="1049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Dataset Explanation</a:t>
            </a:r>
            <a:endParaRPr lang="en-US" sz="4800" b="1" dirty="0"/>
          </a:p>
        </p:txBody>
      </p:sp>
      <p:sp>
        <p:nvSpPr>
          <p:cNvPr id="4" name="TextBox 3"/>
          <p:cNvSpPr txBox="1"/>
          <p:nvPr/>
        </p:nvSpPr>
        <p:spPr>
          <a:xfrm>
            <a:off x="1193530" y="1737612"/>
            <a:ext cx="7324827" cy="4185761"/>
          </a:xfrm>
          <a:prstGeom prst="rect">
            <a:avLst/>
          </a:prstGeom>
          <a:noFill/>
        </p:spPr>
        <p:txBody>
          <a:bodyPr wrap="square" rtlCol="0">
            <a:spAutoFit/>
          </a:bodyPr>
          <a:lstStyle/>
          <a:p>
            <a:endParaRPr lang="en-US" dirty="0"/>
          </a:p>
          <a:p>
            <a:r>
              <a:rPr lang="en-US" sz="2000" b="1" dirty="0"/>
              <a:t>Source</a:t>
            </a:r>
            <a:r>
              <a:rPr lang="en-US" sz="2000" dirty="0"/>
              <a:t>: Food-101 dataset by Lukas Bossard et al.</a:t>
            </a:r>
          </a:p>
          <a:p>
            <a:r>
              <a:rPr lang="en-US" sz="2000" b="1" dirty="0"/>
              <a:t>Link</a:t>
            </a:r>
            <a:r>
              <a:rPr lang="en-US" sz="2000" dirty="0"/>
              <a:t>: </a:t>
            </a:r>
            <a:r>
              <a:rPr lang="en-US" sz="2000" dirty="0">
                <a:hlinkClick r:id="rId2"/>
              </a:rPr>
              <a:t>Food-101 on Kaggle</a:t>
            </a:r>
            <a:endParaRPr lang="en-US" sz="2000" dirty="0"/>
          </a:p>
          <a:p>
            <a:r>
              <a:rPr lang="en-US" sz="2000" b="1" dirty="0"/>
              <a:t>Original Dataset</a:t>
            </a:r>
            <a:r>
              <a:rPr lang="en-US" sz="2000" dirty="0"/>
              <a:t>: </a:t>
            </a:r>
            <a:r>
              <a:rPr lang="en-US" sz="2000" dirty="0" smtClean="0"/>
              <a:t>1,01,000 </a:t>
            </a:r>
            <a:r>
              <a:rPr lang="en-US" sz="2000" dirty="0"/>
              <a:t>images across 101 food categories</a:t>
            </a:r>
            <a:r>
              <a:rPr lang="en-US" sz="2000" dirty="0" smtClean="0"/>
              <a:t>.</a:t>
            </a:r>
          </a:p>
          <a:p>
            <a:endParaRPr lang="en-US" sz="2000" dirty="0"/>
          </a:p>
          <a:p>
            <a:r>
              <a:rPr lang="en-US" sz="2400" b="1" dirty="0"/>
              <a:t>Subset Used</a:t>
            </a:r>
            <a:r>
              <a:rPr lang="en-US" sz="2400" dirty="0" smtClean="0"/>
              <a:t>:</a:t>
            </a:r>
          </a:p>
          <a:p>
            <a:endParaRPr lang="en-US" sz="2400" dirty="0" smtClean="0"/>
          </a:p>
          <a:p>
            <a:r>
              <a:rPr lang="en-US" sz="2000" b="1" dirty="0" smtClean="0"/>
              <a:t>Total </a:t>
            </a:r>
            <a:r>
              <a:rPr lang="en-US" sz="2000" b="1" dirty="0"/>
              <a:t>Images</a:t>
            </a:r>
            <a:r>
              <a:rPr lang="en-US" sz="2000" dirty="0"/>
              <a:t>: 8,125 images.</a:t>
            </a:r>
          </a:p>
          <a:p>
            <a:r>
              <a:rPr lang="en-US" sz="2000" b="1" dirty="0"/>
              <a:t>Categories</a:t>
            </a:r>
            <a:r>
              <a:rPr lang="en-US" sz="2000" dirty="0"/>
              <a:t>: 17 food </a:t>
            </a:r>
            <a:r>
              <a:rPr lang="en-US" sz="2000" dirty="0" smtClean="0"/>
              <a:t>classes (</a:t>
            </a:r>
            <a:r>
              <a:rPr lang="en-IN" sz="2000" dirty="0" smtClean="0"/>
              <a:t>e.g</a:t>
            </a:r>
            <a:r>
              <a:rPr lang="en-IN" sz="2000" dirty="0"/>
              <a:t>., ravioli, samosa, Falafel</a:t>
            </a:r>
            <a:r>
              <a:rPr lang="en-IN" sz="2000" dirty="0" smtClean="0"/>
              <a:t>)</a:t>
            </a:r>
            <a:r>
              <a:rPr lang="en-US" sz="2000" dirty="0" smtClean="0"/>
              <a:t>.</a:t>
            </a:r>
            <a:endParaRPr lang="en-US" sz="2000" dirty="0"/>
          </a:p>
          <a:p>
            <a:r>
              <a:rPr lang="en-US" sz="2000" b="1" dirty="0"/>
              <a:t>Sample Size</a:t>
            </a:r>
            <a:r>
              <a:rPr lang="en-US" sz="2000" dirty="0"/>
              <a:t>:</a:t>
            </a:r>
          </a:p>
          <a:p>
            <a:pPr lvl="1"/>
            <a:r>
              <a:rPr lang="en-US" sz="2000" dirty="0"/>
              <a:t>500 images from each of 16 categories.</a:t>
            </a:r>
          </a:p>
          <a:p>
            <a:pPr lvl="1"/>
            <a:r>
              <a:rPr lang="en-US" sz="2000" dirty="0"/>
              <a:t>125 images from the 'apple pie' category</a:t>
            </a:r>
            <a:r>
              <a:rPr lang="en-US" sz="2000" dirty="0" smtClean="0"/>
              <a:t>.</a:t>
            </a:r>
          </a:p>
          <a:p>
            <a:pPr lvl="1"/>
            <a:endParaRPr lang="en-US" sz="2000" dirty="0"/>
          </a:p>
        </p:txBody>
      </p:sp>
      <p:sp>
        <p:nvSpPr>
          <p:cNvPr id="5" name="Rectangle 4"/>
          <p:cNvSpPr/>
          <p:nvPr/>
        </p:nvSpPr>
        <p:spPr>
          <a:xfrm>
            <a:off x="558265" y="1636294"/>
            <a:ext cx="11049802" cy="48415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098" y="1869769"/>
            <a:ext cx="2985449" cy="4223272"/>
          </a:xfrm>
          <a:prstGeom prst="rect">
            <a:avLst/>
          </a:prstGeom>
        </p:spPr>
      </p:pic>
      <p:sp>
        <p:nvSpPr>
          <p:cNvPr id="6" name="TextBox 5"/>
          <p:cNvSpPr txBox="1"/>
          <p:nvPr/>
        </p:nvSpPr>
        <p:spPr>
          <a:xfrm>
            <a:off x="8951495" y="6064166"/>
            <a:ext cx="1677511" cy="369332"/>
          </a:xfrm>
          <a:prstGeom prst="rect">
            <a:avLst/>
          </a:prstGeom>
          <a:noFill/>
        </p:spPr>
        <p:txBody>
          <a:bodyPr wrap="none" rtlCol="0">
            <a:spAutoFit/>
          </a:bodyPr>
          <a:lstStyle/>
          <a:p>
            <a:r>
              <a:rPr lang="en-US" b="1" dirty="0" smtClean="0"/>
              <a:t>Sample Dataset</a:t>
            </a:r>
            <a:endParaRPr lang="en-US" b="1" dirty="0"/>
          </a:p>
        </p:txBody>
      </p:sp>
    </p:spTree>
    <p:extLst>
      <p:ext uri="{BB962C8B-B14F-4D97-AF65-F5344CB8AC3E}">
        <p14:creationId xmlns:p14="http://schemas.microsoft.com/office/powerpoint/2010/main" val="4234493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8405" y="606390"/>
            <a:ext cx="9817768" cy="5786199"/>
          </a:xfrm>
          <a:prstGeom prst="rect">
            <a:avLst/>
          </a:prstGeom>
          <a:noFill/>
        </p:spPr>
        <p:txBody>
          <a:bodyPr wrap="square" rtlCol="0">
            <a:spAutoFit/>
          </a:bodyPr>
          <a:lstStyle/>
          <a:p>
            <a:r>
              <a:rPr lang="en-US" sz="2800" b="1" dirty="0"/>
              <a:t>Data </a:t>
            </a:r>
            <a:r>
              <a:rPr lang="en-US" sz="2800" b="1" dirty="0" smtClean="0"/>
              <a:t>Structure:</a:t>
            </a:r>
            <a:endParaRPr lang="en-US" sz="2800" dirty="0"/>
          </a:p>
          <a:p>
            <a:endParaRPr lang="en-US" sz="2800" dirty="0"/>
          </a:p>
          <a:p>
            <a:r>
              <a:rPr lang="en-US" sz="2000" b="1" dirty="0"/>
              <a:t>Organization</a:t>
            </a:r>
            <a:r>
              <a:rPr lang="en-US" sz="2000" dirty="0"/>
              <a:t>: Images are categorized into folders by food class.</a:t>
            </a:r>
          </a:p>
          <a:p>
            <a:r>
              <a:rPr lang="en-US" sz="2000" b="1" dirty="0"/>
              <a:t>Split</a:t>
            </a:r>
            <a:r>
              <a:rPr lang="en-US" sz="2000" dirty="0"/>
              <a:t>: Data is divided into training and testing sets</a:t>
            </a:r>
            <a:r>
              <a:rPr lang="en-US" sz="2400" dirty="0"/>
              <a:t>.</a:t>
            </a:r>
          </a:p>
          <a:p>
            <a:endParaRPr lang="en-US" sz="2400" dirty="0"/>
          </a:p>
          <a:p>
            <a:r>
              <a:rPr lang="en-US" sz="2400" b="1" dirty="0" smtClean="0"/>
              <a:t>Data </a:t>
            </a:r>
            <a:r>
              <a:rPr lang="en-US" sz="2400" b="1" dirty="0"/>
              <a:t>Augmentation </a:t>
            </a:r>
            <a:r>
              <a:rPr lang="en-US" sz="2400" b="1" dirty="0" smtClean="0"/>
              <a:t>:</a:t>
            </a:r>
            <a:endParaRPr lang="en-US" sz="2400" b="1" dirty="0"/>
          </a:p>
          <a:p>
            <a:endParaRPr lang="en-US" sz="2000" b="1" dirty="0"/>
          </a:p>
          <a:p>
            <a:r>
              <a:rPr lang="en-US" sz="2000" b="1" dirty="0"/>
              <a:t>Purpose</a:t>
            </a:r>
            <a:r>
              <a:rPr lang="en-US" sz="2000" dirty="0" smtClean="0"/>
              <a:t>: To Enhance </a:t>
            </a:r>
            <a:r>
              <a:rPr lang="en-US" sz="2000" dirty="0"/>
              <a:t>Model Performance</a:t>
            </a:r>
          </a:p>
          <a:p>
            <a:r>
              <a:rPr lang="en-US" sz="2000" b="1" dirty="0" smtClean="0"/>
              <a:t>Techniques</a:t>
            </a:r>
            <a:r>
              <a:rPr lang="en-US" sz="2000" dirty="0" smtClean="0"/>
              <a:t>:</a:t>
            </a:r>
          </a:p>
          <a:p>
            <a:r>
              <a:rPr lang="en-US" sz="2000" b="1" dirty="0" smtClean="0"/>
              <a:t>Rescale</a:t>
            </a:r>
            <a:r>
              <a:rPr lang="en-US" sz="2000" dirty="0"/>
              <a:t>: Normalize pixel values.</a:t>
            </a:r>
          </a:p>
          <a:p>
            <a:r>
              <a:rPr lang="en-US" sz="2000" b="1" dirty="0"/>
              <a:t>Shear</a:t>
            </a:r>
            <a:r>
              <a:rPr lang="en-US" sz="2000" dirty="0"/>
              <a:t>: Slant images slightly.</a:t>
            </a:r>
          </a:p>
          <a:p>
            <a:r>
              <a:rPr lang="en-US" sz="2000" b="1" dirty="0"/>
              <a:t>Zoom</a:t>
            </a:r>
            <a:r>
              <a:rPr lang="en-US" sz="2000" dirty="0"/>
              <a:t>: Randomly zoom in/out.</a:t>
            </a:r>
          </a:p>
          <a:p>
            <a:r>
              <a:rPr lang="en-US" sz="2000" b="1" dirty="0"/>
              <a:t>Flip</a:t>
            </a:r>
            <a:r>
              <a:rPr lang="en-US" sz="2000" dirty="0"/>
              <a:t>: Flip images horizontally.</a:t>
            </a:r>
          </a:p>
          <a:p>
            <a:r>
              <a:rPr lang="en-US" sz="2000" b="1" dirty="0"/>
              <a:t>Rotate</a:t>
            </a:r>
            <a:r>
              <a:rPr lang="en-US" sz="2000" dirty="0"/>
              <a:t>: Rotate images up to 30°.</a:t>
            </a:r>
          </a:p>
          <a:p>
            <a:r>
              <a:rPr lang="en-US" sz="2000" b="1" dirty="0"/>
              <a:t>Shift</a:t>
            </a:r>
            <a:r>
              <a:rPr lang="en-US" sz="2000" dirty="0"/>
              <a:t>: Move images horizontally and vertically.</a:t>
            </a:r>
          </a:p>
          <a:p>
            <a:r>
              <a:rPr lang="en-US" sz="2000" b="1" dirty="0"/>
              <a:t>Fill Mode</a:t>
            </a:r>
            <a:r>
              <a:rPr lang="en-US" sz="2000" dirty="0"/>
              <a:t>: Fill gaps with 'nearest' pixels.</a:t>
            </a:r>
          </a:p>
          <a:p>
            <a:endParaRPr lang="en-US" dirty="0"/>
          </a:p>
        </p:txBody>
      </p:sp>
      <p:sp>
        <p:nvSpPr>
          <p:cNvPr id="4" name="Rectangle 3"/>
          <p:cNvSpPr/>
          <p:nvPr/>
        </p:nvSpPr>
        <p:spPr>
          <a:xfrm>
            <a:off x="529389" y="452387"/>
            <a:ext cx="11126805" cy="6044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153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6" name="TextBox 15">
            <a:extLst>
              <a:ext uri="{FF2B5EF4-FFF2-40B4-BE49-F238E27FC236}">
                <a16:creationId xmlns="" xmlns:a16="http://schemas.microsoft.com/office/drawing/2014/main" id="{D2D81E2B-795C-7A14-BCD4-E9C4A281E54B}"/>
              </a:ext>
            </a:extLst>
          </p:cNvPr>
          <p:cNvSpPr txBox="1"/>
          <p:nvPr/>
        </p:nvSpPr>
        <p:spPr>
          <a:xfrm>
            <a:off x="465182" y="1290417"/>
            <a:ext cx="11258587" cy="1494768"/>
          </a:xfrm>
          <a:prstGeom prst="rect">
            <a:avLst/>
          </a:prstGeom>
          <a:noFill/>
        </p:spPr>
        <p:txBody>
          <a:bodyPr wrap="square" rtlCol="0">
            <a:spAutoFit/>
          </a:bodyPr>
          <a:lstStyle/>
          <a:p>
            <a:pPr algn="just">
              <a:lnSpc>
                <a:spcPct val="115000"/>
              </a:lnSpc>
              <a:spcAft>
                <a:spcPts val="1000"/>
              </a:spcAft>
            </a:pPr>
            <a:r>
              <a:rPr lang="en-US" sz="1800" dirty="0">
                <a:effectLst/>
                <a:ea typeface="Times New Roman" panose="02020603050405020304" pitchFamily="18" charset="0"/>
                <a:cs typeface="Mangal" panose="02040503050203030202" pitchFamily="18" charset="0"/>
              </a:rPr>
              <a:t>Pictures from 17 distinct cuisine groups were included in the dataset utilized for this investigation. A 70:30 ratio was used to divide the total number of photos into training and testing sets</a:t>
            </a:r>
            <a:r>
              <a:rPr lang="en-US" sz="1800" dirty="0" smtClean="0">
                <a:effectLst/>
                <a:ea typeface="Times New Roman" panose="02020603050405020304" pitchFamily="18" charset="0"/>
                <a:cs typeface="Mangal" panose="02040503050203030202" pitchFamily="18" charset="0"/>
              </a:rPr>
              <a:t>. After uploading and analysis, we visualize the data:</a:t>
            </a:r>
            <a:endParaRPr lang="en-US" dirty="0">
              <a:latin typeface="Times New Roman" panose="02020603050405020304" pitchFamily="18" charset="0"/>
              <a:ea typeface="Calibri" panose="020F0502020204030204" pitchFamily="34" charset="0"/>
              <a:cs typeface="Mangal" panose="02040503050203030202"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3" name="Picture 2">
            <a:extLst>
              <a:ext uri="{FF2B5EF4-FFF2-40B4-BE49-F238E27FC236}">
                <a16:creationId xmlns="" xmlns:a16="http://schemas.microsoft.com/office/drawing/2014/main" id="{E8F1A4E1-D94A-244A-03F5-327665AD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306" y="2528973"/>
            <a:ext cx="9550341" cy="1623929"/>
          </a:xfrm>
          <a:prstGeom prst="rect">
            <a:avLst/>
          </a:prstGeom>
          <a:ln>
            <a:solidFill>
              <a:schemeClr val="accent1">
                <a:shade val="50000"/>
              </a:schemeClr>
            </a:solidFill>
          </a:ln>
        </p:spPr>
      </p:pic>
      <p:pic>
        <p:nvPicPr>
          <p:cNvPr id="5" name="Picture 4">
            <a:extLst>
              <a:ext uri="{FF2B5EF4-FFF2-40B4-BE49-F238E27FC236}">
                <a16:creationId xmlns="" xmlns:a16="http://schemas.microsoft.com/office/drawing/2014/main" id="{E92991CD-0EBD-C17A-11CA-2E899D7E4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306" y="4343002"/>
            <a:ext cx="9550340" cy="1476626"/>
          </a:xfrm>
          <a:prstGeom prst="rect">
            <a:avLst/>
          </a:prstGeom>
          <a:ln>
            <a:solidFill>
              <a:schemeClr val="accent1">
                <a:shade val="50000"/>
              </a:schemeClr>
            </a:solidFill>
          </a:ln>
        </p:spPr>
      </p:pic>
      <p:sp>
        <p:nvSpPr>
          <p:cNvPr id="6" name="TextBox 5"/>
          <p:cNvSpPr txBox="1"/>
          <p:nvPr/>
        </p:nvSpPr>
        <p:spPr>
          <a:xfrm>
            <a:off x="723746" y="606391"/>
            <a:ext cx="6595588" cy="461665"/>
          </a:xfrm>
          <a:prstGeom prst="rect">
            <a:avLst/>
          </a:prstGeom>
          <a:noFill/>
        </p:spPr>
        <p:txBody>
          <a:bodyPr wrap="none" rtlCol="0">
            <a:spAutoFit/>
          </a:bodyPr>
          <a:lstStyle/>
          <a:p>
            <a:r>
              <a:rPr lang="en-US" sz="2400" b="1" dirty="0" smtClean="0"/>
              <a:t>Exploratory Data Analysis (EDA) And Visualization:</a:t>
            </a:r>
            <a:endParaRPr lang="en-US" sz="2400" b="1" dirty="0"/>
          </a:p>
        </p:txBody>
      </p:sp>
      <p:sp>
        <p:nvSpPr>
          <p:cNvPr id="7" name="Rectangle 6"/>
          <p:cNvSpPr/>
          <p:nvPr/>
        </p:nvSpPr>
        <p:spPr>
          <a:xfrm>
            <a:off x="465182" y="394636"/>
            <a:ext cx="11258587" cy="5881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3D Model 1" descr="Hamburger and soda">
            <a:extLst>
              <a:ext uri="{FF2B5EF4-FFF2-40B4-BE49-F238E27FC236}">
                <a16:creationId xmlns="" xmlns:mc="http://schemas.openxmlformats.org/markup-compatibility/2006" xmlns:a16="http://schemas.microsoft.com/office/drawing/2014/main" id="{0B5C9A43-A001-C56C-CB53-32E853A1BA18}"/>
              </a:ext>
            </a:extLst>
          </p:cNvPr>
          <p:cNvPicPr>
            <a:picLocks noGrp="1" noRot="1" noChangeAspect="1" noMove="1" noResize="1" noEditPoints="1" noAdjustHandles="1" noChangeArrowheads="1" noChangeShapeType="1" noCrop="1"/>
          </p:cNvPicPr>
          <p:nvPr/>
        </p:nvPicPr>
        <p:blipFill>
          <a:blip r:embed="rId4"/>
          <a:stretch>
            <a:fillRect/>
          </a:stretch>
        </p:blipFill>
        <p:spPr>
          <a:xfrm>
            <a:off x="10869646" y="5216026"/>
            <a:ext cx="1271562" cy="1702600"/>
          </a:xfrm>
          <a:prstGeom prst="rect">
            <a:avLst/>
          </a:prstGeom>
        </p:spPr>
      </p:pic>
    </p:spTree>
    <p:extLst>
      <p:ext uri="{BB962C8B-B14F-4D97-AF65-F5344CB8AC3E}">
        <p14:creationId xmlns:p14="http://schemas.microsoft.com/office/powerpoint/2010/main" val="3012719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82729" y="105883"/>
            <a:ext cx="4764505" cy="8662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Training Process</a:t>
            </a:r>
            <a:endParaRPr lang="en-US" sz="4800" b="1" dirty="0"/>
          </a:p>
        </p:txBody>
      </p:sp>
      <p:sp>
        <p:nvSpPr>
          <p:cNvPr id="5" name="TextBox 4"/>
          <p:cNvSpPr txBox="1"/>
          <p:nvPr/>
        </p:nvSpPr>
        <p:spPr>
          <a:xfrm>
            <a:off x="1241659" y="1617044"/>
            <a:ext cx="10345461" cy="4001095"/>
          </a:xfrm>
          <a:prstGeom prst="rect">
            <a:avLst/>
          </a:prstGeom>
          <a:noFill/>
        </p:spPr>
        <p:txBody>
          <a:bodyPr wrap="none" rtlCol="0">
            <a:spAutoFit/>
          </a:bodyPr>
          <a:lstStyle/>
          <a:p>
            <a:r>
              <a:rPr lang="en-US" sz="2400" b="1" dirty="0"/>
              <a:t>Preprocessing</a:t>
            </a:r>
            <a:r>
              <a:rPr lang="en-US" sz="2400" b="1" dirty="0" smtClean="0"/>
              <a:t>:</a:t>
            </a:r>
          </a:p>
          <a:p>
            <a:endParaRPr lang="en-US" sz="2400" dirty="0"/>
          </a:p>
          <a:p>
            <a:r>
              <a:rPr lang="en-US" sz="2000" b="1" dirty="0"/>
              <a:t>Image Resizing</a:t>
            </a:r>
            <a:r>
              <a:rPr lang="en-US" sz="2000" dirty="0"/>
              <a:t>: Scaled images to 128x128 pixels</a:t>
            </a:r>
            <a:r>
              <a:rPr lang="en-US" sz="2000" dirty="0" smtClean="0"/>
              <a:t>.</a:t>
            </a:r>
          </a:p>
          <a:p>
            <a:endParaRPr lang="en-US" sz="2000" dirty="0"/>
          </a:p>
          <a:p>
            <a:r>
              <a:rPr lang="en-US" sz="2000" b="1" dirty="0"/>
              <a:t>Data Augmentation</a:t>
            </a:r>
            <a:r>
              <a:rPr lang="en-US" sz="2000" dirty="0"/>
              <a:t>: Used techniques like rotation, shifting, and flipping to diversify training data</a:t>
            </a:r>
            <a:r>
              <a:rPr lang="en-US" sz="2000" dirty="0" smtClean="0"/>
              <a:t>.</a:t>
            </a:r>
          </a:p>
          <a:p>
            <a:endParaRPr lang="en-US" sz="2000" dirty="0"/>
          </a:p>
          <a:p>
            <a:r>
              <a:rPr lang="en-US" sz="2400" b="1" dirty="0"/>
              <a:t>Model Training</a:t>
            </a:r>
            <a:r>
              <a:rPr lang="en-US" sz="2400" b="1" dirty="0" smtClean="0"/>
              <a:t>:</a:t>
            </a:r>
          </a:p>
          <a:p>
            <a:endParaRPr lang="en-US" sz="2400" dirty="0"/>
          </a:p>
          <a:p>
            <a:r>
              <a:rPr lang="en-US" sz="2000" b="1" dirty="0"/>
              <a:t>Hyperparameter Tuning</a:t>
            </a:r>
            <a:r>
              <a:rPr lang="en-US" sz="2000" dirty="0"/>
              <a:t>: Adjusted learning rate, batch size, and epochs for optimal performance</a:t>
            </a:r>
            <a:r>
              <a:rPr lang="en-US" sz="2000" dirty="0" smtClean="0"/>
              <a:t>.</a:t>
            </a:r>
          </a:p>
          <a:p>
            <a:endParaRPr lang="en-US" sz="2000" dirty="0"/>
          </a:p>
          <a:p>
            <a:r>
              <a:rPr lang="en-US" sz="2000" b="1" dirty="0"/>
              <a:t>Fine-Tuning</a:t>
            </a:r>
            <a:r>
              <a:rPr lang="en-US" sz="2000" dirty="0"/>
              <a:t>: Customized the pretrained VGG16 model to improve food image classification</a:t>
            </a:r>
            <a:r>
              <a:rPr lang="en-US" dirty="0"/>
              <a:t>.</a:t>
            </a:r>
          </a:p>
          <a:p>
            <a:endParaRPr lang="en-US" dirty="0"/>
          </a:p>
        </p:txBody>
      </p:sp>
      <p:sp>
        <p:nvSpPr>
          <p:cNvPr id="6" name="Rectangle 5"/>
          <p:cNvSpPr/>
          <p:nvPr/>
        </p:nvSpPr>
        <p:spPr>
          <a:xfrm>
            <a:off x="567891" y="1212784"/>
            <a:ext cx="11088303" cy="5130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36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96101" y="144376"/>
            <a:ext cx="5014761" cy="9144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bg1"/>
                </a:solidFill>
              </a:rPr>
              <a:t>Model Workflow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668" y="1224439"/>
            <a:ext cx="8604986" cy="5402554"/>
          </a:xfrm>
          <a:prstGeom prst="rect">
            <a:avLst/>
          </a:prstGeom>
          <a:ln>
            <a:noFill/>
          </a:ln>
        </p:spPr>
      </p:pic>
      <p:sp>
        <p:nvSpPr>
          <p:cNvPr id="4" name="Rectangle 3"/>
          <p:cNvSpPr/>
          <p:nvPr/>
        </p:nvSpPr>
        <p:spPr>
          <a:xfrm>
            <a:off x="596767" y="1155032"/>
            <a:ext cx="11030552" cy="5471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731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pic>
        <p:nvPicPr>
          <p:cNvPr id="4" name="Picture 3">
            <a:extLst>
              <a:ext uri="{FF2B5EF4-FFF2-40B4-BE49-F238E27FC236}">
                <a16:creationId xmlns="" xmlns:a16="http://schemas.microsoft.com/office/drawing/2014/main" id="{46B944D6-4509-6603-4A5E-91A7C28237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2979" y="1323800"/>
            <a:ext cx="5842773" cy="4210399"/>
          </a:xfrm>
          <a:prstGeom prst="rect">
            <a:avLst/>
          </a:prstGeom>
          <a:ln>
            <a:solidFill>
              <a:schemeClr val="accent1">
                <a:shade val="50000"/>
              </a:schemeClr>
            </a:solidFill>
          </a:ln>
        </p:spPr>
      </p:pic>
      <p:cxnSp>
        <p:nvCxnSpPr>
          <p:cNvPr id="8" name="Straight Connector 7">
            <a:extLst>
              <a:ext uri="{FF2B5EF4-FFF2-40B4-BE49-F238E27FC236}">
                <a16:creationId xmlns="" xmlns:a16="http://schemas.microsoft.com/office/drawing/2014/main" id="{5867310F-2BB9-0F90-53D7-0B781EC08807}"/>
              </a:ext>
            </a:extLst>
          </p:cNvPr>
          <p:cNvCxnSpPr/>
          <p:nvPr/>
        </p:nvCxnSpPr>
        <p:spPr>
          <a:xfrm>
            <a:off x="6094476" y="1073870"/>
            <a:ext cx="0" cy="5696262"/>
          </a:xfrm>
          <a:prstGeom prst="line">
            <a:avLst/>
          </a:prstGeom>
        </p:spPr>
        <p:style>
          <a:lnRef idx="3">
            <a:schemeClr val="dk1"/>
          </a:lnRef>
          <a:fillRef idx="0">
            <a:schemeClr val="dk1"/>
          </a:fillRef>
          <a:effectRef idx="2">
            <a:schemeClr val="dk1"/>
          </a:effectRef>
          <a:fontRef idx="minor">
            <a:schemeClr val="tx1"/>
          </a:fontRef>
        </p:style>
      </p:cxnSp>
      <p:sp>
        <p:nvSpPr>
          <p:cNvPr id="12" name="Oval 11">
            <a:extLst>
              <a:ext uri="{FF2B5EF4-FFF2-40B4-BE49-F238E27FC236}">
                <a16:creationId xmlns="" xmlns:a16="http://schemas.microsoft.com/office/drawing/2014/main" id="{54D9766A-FE19-53A1-BD91-D7C832AE0A9E}"/>
              </a:ext>
            </a:extLst>
          </p:cNvPr>
          <p:cNvSpPr/>
          <p:nvPr/>
        </p:nvSpPr>
        <p:spPr>
          <a:xfrm>
            <a:off x="317777" y="1093120"/>
            <a:ext cx="5545269" cy="2492833"/>
          </a:xfrm>
          <a:prstGeom prst="ellipse">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rPr>
              <a:t>Evaluation</a:t>
            </a:r>
          </a:p>
          <a:p>
            <a:endParaRPr lang="en-US" sz="1600" b="1" u="sng" dirty="0">
              <a:solidFill>
                <a:schemeClr val="tx1"/>
              </a:solidFill>
            </a:endParaRPr>
          </a:p>
          <a:p>
            <a:r>
              <a:rPr lang="en-US" sz="1400" dirty="0">
                <a:solidFill>
                  <a:schemeClr val="tx1"/>
                </a:solidFill>
                <a:effectLst/>
                <a:ea typeface="Times New Roman" panose="02020603050405020304" pitchFamily="18" charset="0"/>
                <a:cs typeface="Mangal" panose="02040503050203030202" pitchFamily="18" charset="0"/>
              </a:rPr>
              <a:t>Using the test set, the model's performance and accuracy were evaluated. Metrics including accuracy and loss were monitored throughout training. </a:t>
            </a:r>
            <a:endParaRPr lang="en-IN" sz="1400" dirty="0">
              <a:solidFill>
                <a:schemeClr val="tx1"/>
              </a:solidFill>
              <a:effectLst/>
              <a:ea typeface="Calibri" panose="020F0502020204030204" pitchFamily="34" charset="0"/>
              <a:cs typeface="Mangal" panose="02040503050203030202" pitchFamily="18" charset="0"/>
            </a:endParaRPr>
          </a:p>
          <a:p>
            <a:pPr algn="ctr"/>
            <a:endParaRPr lang="en-US" dirty="0"/>
          </a:p>
        </p:txBody>
      </p:sp>
      <p:sp>
        <p:nvSpPr>
          <p:cNvPr id="15" name="Oval 14">
            <a:extLst>
              <a:ext uri="{FF2B5EF4-FFF2-40B4-BE49-F238E27FC236}">
                <a16:creationId xmlns="" xmlns:a16="http://schemas.microsoft.com/office/drawing/2014/main" id="{87C18081-6F63-D7CC-E59A-4F673ABC154A}"/>
              </a:ext>
            </a:extLst>
          </p:cNvPr>
          <p:cNvSpPr/>
          <p:nvPr/>
        </p:nvSpPr>
        <p:spPr>
          <a:xfrm>
            <a:off x="203996" y="3687580"/>
            <a:ext cx="5772833" cy="3106711"/>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u="sng" dirty="0"/>
          </a:p>
          <a:p>
            <a:r>
              <a:rPr lang="en-US" sz="1600" b="1" dirty="0"/>
              <a:t>     </a:t>
            </a:r>
            <a:r>
              <a:rPr lang="en-US" sz="1600" b="1" u="sng" dirty="0"/>
              <a:t>Result</a:t>
            </a:r>
          </a:p>
          <a:p>
            <a:endParaRPr lang="en-US" sz="1600" b="1" u="sng" dirty="0"/>
          </a:p>
          <a:p>
            <a:r>
              <a:rPr lang="en-US" sz="1400" dirty="0"/>
              <a:t>1. </a:t>
            </a:r>
            <a:r>
              <a:rPr lang="en-US" sz="1400" dirty="0" smtClean="0"/>
              <a:t>Easy </a:t>
            </a:r>
            <a:r>
              <a:rPr lang="en-US" sz="1400" dirty="0"/>
              <a:t>CNN assembling method – 27.7% accuracy</a:t>
            </a:r>
          </a:p>
          <a:p>
            <a:r>
              <a:rPr lang="en-US" sz="1400" dirty="0">
                <a:effectLst/>
                <a:ea typeface="Calibri" panose="020F0502020204030204" pitchFamily="34" charset="0"/>
                <a:cs typeface="Mangal" panose="02040503050203030202" pitchFamily="18" charset="0"/>
              </a:rPr>
              <a:t>2. </a:t>
            </a:r>
            <a:r>
              <a:rPr lang="en-US" sz="1400" dirty="0">
                <a:ea typeface="Calibri" panose="020F0502020204030204" pitchFamily="34" charset="0"/>
                <a:cs typeface="Mangal" panose="02040503050203030202" pitchFamily="18" charset="0"/>
              </a:rPr>
              <a:t>E</a:t>
            </a:r>
            <a:r>
              <a:rPr lang="en-US" sz="1400" dirty="0">
                <a:effectLst/>
                <a:ea typeface="Calibri" panose="020F0502020204030204" pitchFamily="34" charset="0"/>
                <a:cs typeface="Mangal" panose="02040503050203030202" pitchFamily="18" charset="0"/>
              </a:rPr>
              <a:t>nsemble</a:t>
            </a:r>
            <a:r>
              <a:rPr lang="en-US" sz="1400" dirty="0">
                <a:ea typeface="Calibri" panose="020F0502020204030204" pitchFamily="34" charset="0"/>
                <a:cs typeface="Mangal" panose="02040503050203030202" pitchFamily="18" charset="0"/>
              </a:rPr>
              <a:t> of </a:t>
            </a:r>
            <a:r>
              <a:rPr lang="en-US" sz="1400" dirty="0">
                <a:effectLst/>
                <a:ea typeface="Calibri" panose="020F0502020204030204" pitchFamily="34" charset="0"/>
                <a:cs typeface="Mangal" panose="02040503050203030202" pitchFamily="18" charset="0"/>
              </a:rPr>
              <a:t>pre-trained VGG16 models – 45.6% accuracy</a:t>
            </a:r>
          </a:p>
          <a:p>
            <a:r>
              <a:rPr lang="en-US" sz="1400" dirty="0">
                <a:ea typeface="Calibri" panose="020F0502020204030204" pitchFamily="34" charset="0"/>
                <a:cs typeface="Mangal" panose="02040503050203030202" pitchFamily="18" charset="0"/>
              </a:rPr>
              <a:t>3. </a:t>
            </a:r>
            <a:r>
              <a:rPr lang="en-US" sz="1400" dirty="0">
                <a:effectLst/>
                <a:ea typeface="Calibri" panose="020F0502020204030204" pitchFamily="34" charset="0"/>
                <a:cs typeface="Mangal" panose="02040503050203030202" pitchFamily="18" charset="0"/>
              </a:rPr>
              <a:t>pre-trained VGG16</a:t>
            </a:r>
            <a:r>
              <a:rPr lang="en-IN" sz="1400" dirty="0">
                <a:effectLst/>
              </a:rPr>
              <a:t>  - 60.6% </a:t>
            </a:r>
            <a:r>
              <a:rPr lang="en-IN" sz="1400" dirty="0"/>
              <a:t>ac</a:t>
            </a:r>
            <a:r>
              <a:rPr lang="en-IN" sz="1400" dirty="0">
                <a:effectLst/>
              </a:rPr>
              <a:t>curacy</a:t>
            </a:r>
          </a:p>
          <a:p>
            <a:endParaRPr lang="en-IN" sz="1400" dirty="0">
              <a:effectLst/>
            </a:endParaRPr>
          </a:p>
          <a:p>
            <a:endParaRPr lang="en-IN" sz="1400" dirty="0">
              <a:effectLst/>
            </a:endParaRPr>
          </a:p>
          <a:p>
            <a:r>
              <a:rPr lang="en-US" sz="1400" dirty="0">
                <a:effectLst/>
                <a:ea typeface="Calibri" panose="020F0502020204030204" pitchFamily="34" charset="0"/>
                <a:cs typeface="Mangal" panose="02040503050203030202" pitchFamily="18" charset="0"/>
              </a:rPr>
              <a:t>Single pretrained VGG16 Model outperformed both with great use of deep feature.</a:t>
            </a:r>
          </a:p>
          <a:p>
            <a:endParaRPr lang="en-US" sz="1400" dirty="0"/>
          </a:p>
          <a:p>
            <a:pPr algn="ctr"/>
            <a:endParaRPr lang="en-US" dirty="0"/>
          </a:p>
        </p:txBody>
      </p:sp>
      <p:sp>
        <p:nvSpPr>
          <p:cNvPr id="3" name="Rectangle 2"/>
          <p:cNvSpPr/>
          <p:nvPr/>
        </p:nvSpPr>
        <p:spPr>
          <a:xfrm>
            <a:off x="2453075" y="77002"/>
            <a:ext cx="7825339" cy="7624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dirty="0"/>
          </a:p>
        </p:txBody>
      </p:sp>
      <p:sp>
        <p:nvSpPr>
          <p:cNvPr id="7" name="TextBox 6"/>
          <p:cNvSpPr txBox="1"/>
          <p:nvPr/>
        </p:nvSpPr>
        <p:spPr>
          <a:xfrm>
            <a:off x="2755853" y="4375"/>
            <a:ext cx="7047507" cy="1107996"/>
          </a:xfrm>
          <a:prstGeom prst="rect">
            <a:avLst/>
          </a:prstGeom>
          <a:noFill/>
        </p:spPr>
        <p:txBody>
          <a:bodyPr wrap="none" rtlCol="0">
            <a:spAutoFit/>
          </a:bodyPr>
          <a:lstStyle/>
          <a:p>
            <a:r>
              <a:rPr lang="en-US" sz="4800" b="1" dirty="0" smtClean="0">
                <a:solidFill>
                  <a:schemeClr val="bg1"/>
                </a:solidFill>
              </a:rPr>
              <a:t>Evaluation and Final Result</a:t>
            </a:r>
            <a:endParaRPr lang="en-US" b="1" dirty="0"/>
          </a:p>
          <a:p>
            <a:endParaRPr lang="en-US" dirty="0"/>
          </a:p>
        </p:txBody>
      </p:sp>
      <p:sp>
        <p:nvSpPr>
          <p:cNvPr id="13" name="Rectangle 12"/>
          <p:cNvSpPr/>
          <p:nvPr/>
        </p:nvSpPr>
        <p:spPr>
          <a:xfrm>
            <a:off x="134755" y="972151"/>
            <a:ext cx="11900998" cy="5822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956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cxnSp>
        <p:nvCxnSpPr>
          <p:cNvPr id="18" name="Straight Connector 17">
            <a:extLst>
              <a:ext uri="{FF2B5EF4-FFF2-40B4-BE49-F238E27FC236}">
                <a16:creationId xmlns="" xmlns:a16="http://schemas.microsoft.com/office/drawing/2014/main" id="{A082BF06-7A45-C505-09E4-1E61027681B5}"/>
              </a:ext>
            </a:extLst>
          </p:cNvPr>
          <p:cNvCxnSpPr/>
          <p:nvPr/>
        </p:nvCxnSpPr>
        <p:spPr>
          <a:xfrm flipH="1">
            <a:off x="2788170" y="1395663"/>
            <a:ext cx="3747" cy="523815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F3A27212-FB6A-05EF-7A67-9F7D59B3361C}"/>
              </a:ext>
            </a:extLst>
          </p:cNvPr>
          <p:cNvSpPr/>
          <p:nvPr/>
        </p:nvSpPr>
        <p:spPr>
          <a:xfrm>
            <a:off x="2616089" y="1221703"/>
            <a:ext cx="427220" cy="42194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 xmlns:a16="http://schemas.microsoft.com/office/drawing/2014/main" id="{23E24F75-E9FA-90BE-512E-49AB6B0F3E6F}"/>
              </a:ext>
            </a:extLst>
          </p:cNvPr>
          <p:cNvSpPr/>
          <p:nvPr/>
        </p:nvSpPr>
        <p:spPr>
          <a:xfrm>
            <a:off x="2542243" y="2719882"/>
            <a:ext cx="427220" cy="42194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 xmlns:a16="http://schemas.microsoft.com/office/drawing/2014/main" id="{91881E6A-9F78-B342-230C-5D5E5751ED7F}"/>
              </a:ext>
            </a:extLst>
          </p:cNvPr>
          <p:cNvSpPr/>
          <p:nvPr/>
        </p:nvSpPr>
        <p:spPr>
          <a:xfrm>
            <a:off x="2578307" y="4005221"/>
            <a:ext cx="427220" cy="42194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 xmlns:a16="http://schemas.microsoft.com/office/drawing/2014/main" id="{BE128FBE-3157-D90C-B708-66FB56774567}"/>
              </a:ext>
            </a:extLst>
          </p:cNvPr>
          <p:cNvSpPr/>
          <p:nvPr/>
        </p:nvSpPr>
        <p:spPr>
          <a:xfrm>
            <a:off x="2574560" y="5628612"/>
            <a:ext cx="427220" cy="42194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6" name="Alternative Process 25">
            <a:extLst>
              <a:ext uri="{FF2B5EF4-FFF2-40B4-BE49-F238E27FC236}">
                <a16:creationId xmlns="" xmlns:a16="http://schemas.microsoft.com/office/drawing/2014/main" id="{0FD34B1D-2F55-E209-E251-A44F1A83E6E8}"/>
              </a:ext>
            </a:extLst>
          </p:cNvPr>
          <p:cNvSpPr/>
          <p:nvPr/>
        </p:nvSpPr>
        <p:spPr>
          <a:xfrm>
            <a:off x="3425277" y="1221703"/>
            <a:ext cx="7704945" cy="1193065"/>
          </a:xfrm>
          <a:prstGeom prst="flowChartAlternateProcess">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Pretrained VGG16 </a:t>
            </a:r>
            <a:r>
              <a:rPr lang="en-US" b="1" dirty="0" smtClean="0">
                <a:solidFill>
                  <a:schemeClr val="tx1"/>
                </a:solidFill>
              </a:rPr>
              <a:t>Model</a:t>
            </a:r>
            <a:r>
              <a:rPr lang="en-US" dirty="0" smtClean="0">
                <a:solidFill>
                  <a:schemeClr val="tx1"/>
                </a:solidFill>
              </a:rPr>
              <a:t>  </a:t>
            </a:r>
            <a:r>
              <a:rPr lang="en-US" dirty="0">
                <a:solidFill>
                  <a:schemeClr val="tx1"/>
                </a:solidFill>
              </a:rPr>
              <a:t>Outperformed both the CNN ensemble and the ensemble of pretrained VGG16 models.</a:t>
            </a:r>
          </a:p>
        </p:txBody>
      </p:sp>
      <p:sp>
        <p:nvSpPr>
          <p:cNvPr id="27" name="Alternative Process 26">
            <a:extLst>
              <a:ext uri="{FF2B5EF4-FFF2-40B4-BE49-F238E27FC236}">
                <a16:creationId xmlns="" xmlns:a16="http://schemas.microsoft.com/office/drawing/2014/main" id="{C5D0F24C-BF07-0FB8-0ADB-75E96E71DEFF}"/>
              </a:ext>
            </a:extLst>
          </p:cNvPr>
          <p:cNvSpPr/>
          <p:nvPr/>
        </p:nvSpPr>
        <p:spPr>
          <a:xfrm>
            <a:off x="3425276" y="2508912"/>
            <a:ext cx="7704945" cy="1466744"/>
          </a:xfrm>
          <a:prstGeom prst="flowChartAlternateProcess">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US" dirty="0" smtClean="0">
                <a:solidFill>
                  <a:schemeClr val="tx1"/>
                </a:solidFill>
              </a:rPr>
              <a:t>retrained </a:t>
            </a:r>
            <a:r>
              <a:rPr lang="en-US" dirty="0">
                <a:solidFill>
                  <a:schemeClr val="tx1"/>
                </a:solidFill>
              </a:rPr>
              <a:t>VGG16 model outperformed </a:t>
            </a:r>
            <a:r>
              <a:rPr lang="en-US" dirty="0" smtClean="0">
                <a:solidFill>
                  <a:schemeClr val="tx1"/>
                </a:solidFill>
              </a:rPr>
              <a:t>is showing </a:t>
            </a:r>
            <a:r>
              <a:rPr lang="en-US" dirty="0">
                <a:solidFill>
                  <a:schemeClr val="tx1"/>
                </a:solidFill>
              </a:rPr>
              <a:t>superior accuracy due to transfer learning and VGG16's robust architecture. The CNN ensemble had limited performance due to simpler feature extraction, while the ensemble of pretrained VGG16 models showed improved accuracy but not significantly better than the single pretrained model</a:t>
            </a:r>
            <a:r>
              <a:rPr lang="en-US" dirty="0"/>
              <a:t>.</a:t>
            </a:r>
            <a:endParaRPr lang="en-US" dirty="0">
              <a:solidFill>
                <a:schemeClr val="tx1"/>
              </a:solidFill>
            </a:endParaRPr>
          </a:p>
        </p:txBody>
      </p:sp>
      <p:sp>
        <p:nvSpPr>
          <p:cNvPr id="28" name="Alternative Process 27">
            <a:extLst>
              <a:ext uri="{FF2B5EF4-FFF2-40B4-BE49-F238E27FC236}">
                <a16:creationId xmlns="" xmlns:a16="http://schemas.microsoft.com/office/drawing/2014/main" id="{E3ADE96E-49B5-0A4A-D10B-DE375564E301}"/>
              </a:ext>
            </a:extLst>
          </p:cNvPr>
          <p:cNvSpPr/>
          <p:nvPr/>
        </p:nvSpPr>
        <p:spPr>
          <a:xfrm>
            <a:off x="3432746" y="4137572"/>
            <a:ext cx="7704945" cy="1193065"/>
          </a:xfrm>
          <a:prstGeom prst="flowChartAlternateProcess">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future work, we aim to refine pretrained models for improved accuracy, explore advanced architectures, and apply additional data augmentation techniques to boost model generalization.</a:t>
            </a:r>
          </a:p>
        </p:txBody>
      </p:sp>
      <p:sp>
        <p:nvSpPr>
          <p:cNvPr id="29" name="Alternative Process 28">
            <a:extLst>
              <a:ext uri="{FF2B5EF4-FFF2-40B4-BE49-F238E27FC236}">
                <a16:creationId xmlns="" xmlns:a16="http://schemas.microsoft.com/office/drawing/2014/main" id="{379FF2CC-BC3D-26AC-5B71-9F6F600415A3}"/>
              </a:ext>
            </a:extLst>
          </p:cNvPr>
          <p:cNvSpPr/>
          <p:nvPr/>
        </p:nvSpPr>
        <p:spPr>
          <a:xfrm>
            <a:off x="3432745" y="5454019"/>
            <a:ext cx="7704945" cy="1193065"/>
          </a:xfrm>
          <a:prstGeom prst="flowChartAlternateProcess">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1000"/>
              </a:spcAft>
            </a:pPr>
            <a:r>
              <a:rPr lang="en-US" dirty="0">
                <a:solidFill>
                  <a:schemeClr val="tx1"/>
                </a:solidFill>
              </a:rPr>
              <a:t>Utilizing advanced architectures and pretrained models is crucial for improving food image classification performance.</a:t>
            </a:r>
            <a:endParaRPr lang="en-IN" sz="1800" dirty="0">
              <a:solidFill>
                <a:schemeClr val="tx1"/>
              </a:solidFill>
              <a:effectLst/>
              <a:ea typeface="Calibri" panose="020F0502020204030204" pitchFamily="34" charset="0"/>
              <a:cs typeface="Mangal" panose="02040503050203030202" pitchFamily="18" charset="0"/>
            </a:endParaRPr>
          </a:p>
        </p:txBody>
      </p:sp>
      <p:sp>
        <p:nvSpPr>
          <p:cNvPr id="44" name="Rounded Rectangle 43">
            <a:extLst>
              <a:ext uri="{FF2B5EF4-FFF2-40B4-BE49-F238E27FC236}">
                <a16:creationId xmlns="" xmlns:a16="http://schemas.microsoft.com/office/drawing/2014/main" id="{A3CABBAB-74A2-7955-1331-BCE59755441E}"/>
              </a:ext>
            </a:extLst>
          </p:cNvPr>
          <p:cNvSpPr/>
          <p:nvPr/>
        </p:nvSpPr>
        <p:spPr>
          <a:xfrm>
            <a:off x="319790" y="1328285"/>
            <a:ext cx="2048656" cy="5042723"/>
          </a:xfrm>
          <a:prstGeom prst="roundRect">
            <a:avLst/>
          </a:prstGeom>
          <a:solidFill>
            <a:schemeClr val="accent4">
              <a:lumMod val="40000"/>
              <a:lumOff val="60000"/>
            </a:schemeClr>
          </a:solidFill>
          <a:ln>
            <a:solidFill>
              <a:schemeClr val="bg1"/>
            </a:solidFill>
          </a:ln>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Discussion points</a:t>
            </a:r>
          </a:p>
          <a:p>
            <a:pPr algn="ctr"/>
            <a:endParaRPr lang="en-US" b="1" u="sng" dirty="0">
              <a:solidFill>
                <a:schemeClr val="tx1"/>
              </a:solidFill>
            </a:endParaRPr>
          </a:p>
          <a:p>
            <a:pPr marL="285750" indent="-285750">
              <a:buFont typeface="Arial" panose="020B0604020202020204" pitchFamily="34" charset="0"/>
              <a:buChar char="•"/>
            </a:pPr>
            <a:r>
              <a:rPr lang="en-US" sz="1500" dirty="0">
                <a:solidFill>
                  <a:schemeClr val="tx1"/>
                </a:solidFill>
              </a:rPr>
              <a:t>High degree of variability affecting accuracy of models</a:t>
            </a:r>
          </a:p>
          <a:p>
            <a:endParaRPr lang="en-US" sz="1500" dirty="0">
              <a:solidFill>
                <a:schemeClr val="tx1"/>
              </a:solidFill>
            </a:endParaRPr>
          </a:p>
          <a:p>
            <a:pPr marL="285750" indent="-285750">
              <a:buFont typeface="Arial" panose="020B0604020202020204" pitchFamily="34" charset="0"/>
              <a:buChar char="•"/>
            </a:pPr>
            <a:r>
              <a:rPr lang="en-US" sz="1500" dirty="0">
                <a:solidFill>
                  <a:schemeClr val="tx1"/>
                </a:solidFill>
              </a:rPr>
              <a:t>Feature extracting and model complexity</a:t>
            </a:r>
          </a:p>
          <a:p>
            <a:endParaRPr lang="en-US" sz="1500" dirty="0">
              <a:solidFill>
                <a:schemeClr val="tx1"/>
              </a:solidFill>
            </a:endParaRPr>
          </a:p>
          <a:p>
            <a:pPr marL="285750" indent="-285750">
              <a:buFont typeface="Arial" panose="020B0604020202020204" pitchFamily="34" charset="0"/>
              <a:buChar char="•"/>
            </a:pPr>
            <a:r>
              <a:rPr lang="en-US" sz="1500" dirty="0">
                <a:solidFill>
                  <a:schemeClr val="tx1"/>
                </a:solidFill>
              </a:rPr>
              <a:t>Importance of Data Augmentation</a:t>
            </a:r>
          </a:p>
          <a:p>
            <a:endParaRPr lang="en-US" sz="1500" dirty="0">
              <a:solidFill>
                <a:schemeClr val="tx1"/>
              </a:solidFill>
            </a:endParaRPr>
          </a:p>
          <a:p>
            <a:pPr marL="285750" indent="-285750">
              <a:buFont typeface="Arial" panose="020B0604020202020204" pitchFamily="34" charset="0"/>
              <a:buChar char="•"/>
            </a:pPr>
            <a:r>
              <a:rPr lang="en-US" sz="1500" dirty="0">
                <a:solidFill>
                  <a:schemeClr val="tx1"/>
                </a:solidFill>
              </a:rPr>
              <a:t>Dataset Bias and generalization</a:t>
            </a:r>
          </a:p>
          <a:p>
            <a:endParaRPr lang="en-US" sz="1500" dirty="0">
              <a:solidFill>
                <a:schemeClr val="tx1"/>
              </a:solidFill>
            </a:endParaRPr>
          </a:p>
          <a:p>
            <a:pPr marL="285750" indent="-285750">
              <a:buFont typeface="Arial" panose="020B0604020202020204" pitchFamily="34" charset="0"/>
              <a:buChar char="•"/>
            </a:pPr>
            <a:r>
              <a:rPr lang="en-US" sz="1500" dirty="0">
                <a:solidFill>
                  <a:schemeClr val="tx1"/>
                </a:solidFill>
              </a:rPr>
              <a:t>Emerging trends and technologies </a:t>
            </a:r>
          </a:p>
          <a:p>
            <a:pPr marL="285750" indent="-285750" algn="ctr">
              <a:buFont typeface="Arial" panose="020B0604020202020204" pitchFamily="34" charset="0"/>
              <a:buChar char="•"/>
            </a:pPr>
            <a:endParaRPr lang="en-US" dirty="0">
              <a:solidFill>
                <a:schemeClr val="tx1"/>
              </a:solidFill>
            </a:endParaRPr>
          </a:p>
        </p:txBody>
      </p:sp>
      <p:sp>
        <p:nvSpPr>
          <p:cNvPr id="2" name="Rectangle 1"/>
          <p:cNvSpPr/>
          <p:nvPr/>
        </p:nvSpPr>
        <p:spPr>
          <a:xfrm>
            <a:off x="2755853" y="109977"/>
            <a:ext cx="6997567" cy="7804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Discussion </a:t>
            </a:r>
            <a:r>
              <a:rPr lang="en-US" sz="4800" b="1" dirty="0"/>
              <a:t>and Conclusion</a:t>
            </a:r>
          </a:p>
          <a:p>
            <a:pPr algn="ctr"/>
            <a:endParaRPr lang="en-US" dirty="0"/>
          </a:p>
        </p:txBody>
      </p:sp>
      <p:sp>
        <p:nvSpPr>
          <p:cNvPr id="4" name="Rectangle 3"/>
          <p:cNvSpPr/>
          <p:nvPr/>
        </p:nvSpPr>
        <p:spPr>
          <a:xfrm>
            <a:off x="134754" y="1001027"/>
            <a:ext cx="11742821" cy="5755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3D Model 44" descr="Baby Lettuce">
            <a:extLst>
              <a:ext uri="{FF2B5EF4-FFF2-40B4-BE49-F238E27FC236}">
                <a16:creationId xmlns="" xmlns:mc="http://schemas.openxmlformats.org/markup-compatibility/2006" xmlns:a16="http://schemas.microsoft.com/office/drawing/2014/main" id="{F048D8F4-FEA6-4DE7-AE38-26A0EB8DA9A1}"/>
              </a:ext>
            </a:extLst>
          </p:cNvPr>
          <p:cNvPicPr>
            <a:picLocks noGrp="1" noRot="1" noChangeAspect="1" noMove="1" noResize="1" noEditPoints="1" noAdjustHandles="1" noChangeArrowheads="1" noChangeShapeType="1" noCrop="1"/>
          </p:cNvPicPr>
          <p:nvPr/>
        </p:nvPicPr>
        <p:blipFill>
          <a:blip r:embed="rId2"/>
          <a:stretch>
            <a:fillRect/>
          </a:stretch>
        </p:blipFill>
        <p:spPr>
          <a:xfrm>
            <a:off x="10827420" y="5634869"/>
            <a:ext cx="1683584" cy="1253195"/>
          </a:xfrm>
          <a:prstGeom prst="rect">
            <a:avLst/>
          </a:prstGeom>
        </p:spPr>
      </p:pic>
    </p:spTree>
    <p:extLst>
      <p:ext uri="{BB962C8B-B14F-4D97-AF65-F5344CB8AC3E}">
        <p14:creationId xmlns:p14="http://schemas.microsoft.com/office/powerpoint/2010/main" val="678859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6000">
              <a:schemeClr val="bg1">
                <a:lumMod val="78000"/>
                <a:alpha val="71000"/>
              </a:schemeClr>
            </a:gs>
            <a:gs pos="36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3" y="0"/>
            <a:ext cx="5923557" cy="6858000"/>
          </a:xfrm>
          <a:prstGeom prst="rect">
            <a:avLst/>
          </a:prstGeom>
        </p:spPr>
      </p:pic>
      <p:sp>
        <p:nvSpPr>
          <p:cNvPr id="8" name="TextBox 7"/>
          <p:cNvSpPr txBox="1"/>
          <p:nvPr/>
        </p:nvSpPr>
        <p:spPr>
          <a:xfrm>
            <a:off x="6968691" y="2105561"/>
            <a:ext cx="4575996" cy="1323439"/>
          </a:xfrm>
          <a:prstGeom prst="rect">
            <a:avLst/>
          </a:prstGeom>
          <a:noFill/>
        </p:spPr>
        <p:txBody>
          <a:bodyPr wrap="none" rtlCol="0">
            <a:spAutoFit/>
          </a:bodyPr>
          <a:lstStyle/>
          <a:p>
            <a:r>
              <a:rPr lang="en-US" sz="8000" b="1" dirty="0" smtClean="0">
                <a:solidFill>
                  <a:schemeClr val="accent2"/>
                </a:solidFill>
              </a:rPr>
              <a:t>Thank You</a:t>
            </a:r>
            <a:endParaRPr lang="en-US" sz="8000" b="1" dirty="0">
              <a:solidFill>
                <a:schemeClr val="accent2"/>
              </a:solidFill>
            </a:endParaRPr>
          </a:p>
        </p:txBody>
      </p:sp>
    </p:spTree>
    <p:extLst>
      <p:ext uri="{BB962C8B-B14F-4D97-AF65-F5344CB8AC3E}">
        <p14:creationId xmlns:p14="http://schemas.microsoft.com/office/powerpoint/2010/main" val="13274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1702" y="344722"/>
            <a:ext cx="6381550" cy="830997"/>
          </a:xfrm>
          <a:prstGeom prst="rect">
            <a:avLst/>
          </a:prstGeom>
          <a:solidFill>
            <a:schemeClr val="tx1"/>
          </a:solidFill>
          <a:ln>
            <a:solidFill>
              <a:schemeClr val="tx1"/>
            </a:solidFill>
          </a:ln>
        </p:spPr>
        <p:txBody>
          <a:bodyPr wrap="square" rtlCol="0">
            <a:spAutoFit/>
          </a:bodyPr>
          <a:lstStyle/>
          <a:p>
            <a:r>
              <a:rPr lang="en-US" sz="4800" b="1" dirty="0" smtClean="0">
                <a:solidFill>
                  <a:schemeClr val="bg1"/>
                </a:solidFill>
              </a:rPr>
              <a:t>Team </a:t>
            </a:r>
            <a:r>
              <a:rPr lang="en-US" sz="4800" b="1" dirty="0">
                <a:solidFill>
                  <a:schemeClr val="bg1"/>
                </a:solidFill>
              </a:rPr>
              <a:t>behind </a:t>
            </a:r>
            <a:r>
              <a:rPr lang="en-US" sz="4800" b="1" dirty="0" smtClean="0">
                <a:solidFill>
                  <a:schemeClr val="bg1"/>
                </a:solidFill>
              </a:rPr>
              <a:t>the Project</a:t>
            </a:r>
            <a:endParaRPr lang="en-US" sz="4800" b="1" dirty="0">
              <a:solidFill>
                <a:schemeClr val="bg1"/>
              </a:solidFill>
            </a:endParaRPr>
          </a:p>
        </p:txBody>
      </p:sp>
      <p:sp>
        <p:nvSpPr>
          <p:cNvPr id="4" name="Rectangle 3"/>
          <p:cNvSpPr/>
          <p:nvPr/>
        </p:nvSpPr>
        <p:spPr>
          <a:xfrm>
            <a:off x="0" y="3149042"/>
            <a:ext cx="5007446" cy="64633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600" b="1" cap="all" dirty="0" smtClean="0">
                <a:ln w="0"/>
                <a:solidFill>
                  <a:schemeClr val="accent2"/>
                </a:solidFill>
                <a:effectLst>
                  <a:reflection blurRad="12700" stA="50000" endPos="50000" dist="5000" dir="5400000" sy="-100000" rotWithShape="0"/>
                </a:effectLst>
              </a:rPr>
              <a:t>Ferhan Ahmed</a:t>
            </a:r>
            <a:endParaRPr lang="en-US" sz="3600" b="1" cap="all" spc="0" dirty="0">
              <a:ln w="0"/>
              <a:solidFill>
                <a:schemeClr val="accent2"/>
              </a:solidFill>
              <a:effectLst>
                <a:reflection blurRad="12700" stA="50000" endPos="50000" dist="5000" dir="5400000" sy="-100000" rotWithShape="0"/>
              </a:effectLst>
            </a:endParaRPr>
          </a:p>
        </p:txBody>
      </p:sp>
      <p:sp>
        <p:nvSpPr>
          <p:cNvPr id="5" name="Rectangle 4"/>
          <p:cNvSpPr/>
          <p:nvPr/>
        </p:nvSpPr>
        <p:spPr>
          <a:xfrm>
            <a:off x="5072852" y="3123539"/>
            <a:ext cx="2541145" cy="646331"/>
          </a:xfrm>
          <a:prstGeom prst="rect">
            <a:avLst/>
          </a:prstGeom>
          <a:noFill/>
          <a:ln>
            <a:noFill/>
          </a:ln>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600" b="1" cap="all" spc="0" dirty="0" smtClean="0">
                <a:ln/>
                <a:solidFill>
                  <a:srgbClr val="00B05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Shikha Roy</a:t>
            </a:r>
            <a:endParaRPr lang="en-US" sz="3600" b="1" cap="all" spc="0" dirty="0">
              <a:ln/>
              <a:solidFill>
                <a:srgbClr val="00B050"/>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6" name="Rectangle 5"/>
          <p:cNvSpPr/>
          <p:nvPr/>
        </p:nvSpPr>
        <p:spPr>
          <a:xfrm>
            <a:off x="8369106" y="3123540"/>
            <a:ext cx="3068917" cy="64633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6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a:t>
            </a:r>
            <a:r>
              <a:rPr lang="en-US" sz="3600" b="1" cap="all" spc="0" dirty="0" smtClean="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anuj Pandey</a:t>
            </a:r>
            <a:endParaRPr lang="en-US" sz="3600" b="1" cap="all" spc="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7" name="Rectangle 6"/>
          <p:cNvSpPr/>
          <p:nvPr/>
        </p:nvSpPr>
        <p:spPr>
          <a:xfrm>
            <a:off x="433137" y="1549667"/>
            <a:ext cx="11232681" cy="43409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903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A7E137D-A667-75E7-49B2-5441BD50516F}"/>
              </a:ext>
            </a:extLst>
          </p:cNvPr>
          <p:cNvSpPr/>
          <p:nvPr/>
        </p:nvSpPr>
        <p:spPr>
          <a:xfrm>
            <a:off x="394636" y="317633"/>
            <a:ext cx="11300059" cy="6025415"/>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smtClean="0"/>
          </a:p>
          <a:p>
            <a:endParaRPr lang="en-US" dirty="0"/>
          </a:p>
          <a:p>
            <a:endParaRPr lang="en-US" dirty="0" smtClean="0"/>
          </a:p>
          <a:p>
            <a:endParaRPr lang="en-US" dirty="0"/>
          </a:p>
          <a:p>
            <a:endParaRPr lang="en-US" dirty="0" smtClean="0"/>
          </a:p>
          <a:p>
            <a:endParaRPr lang="en-US" sz="2000" dirty="0" smtClean="0">
              <a:solidFill>
                <a:schemeClr val="tx1"/>
              </a:solidFill>
            </a:endParaRPr>
          </a:p>
        </p:txBody>
      </p:sp>
      <p:sp>
        <p:nvSpPr>
          <p:cNvPr id="5" name="Rectangle 4"/>
          <p:cNvSpPr/>
          <p:nvPr/>
        </p:nvSpPr>
        <p:spPr>
          <a:xfrm>
            <a:off x="3631983" y="423512"/>
            <a:ext cx="5342021" cy="7892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bg1"/>
                </a:solidFill>
                <a:effectLst>
                  <a:innerShdw blurRad="63500" dist="50800" dir="13500000">
                    <a:prstClr val="black">
                      <a:alpha val="50000"/>
                    </a:prstClr>
                  </a:innerShdw>
                </a:effectLst>
              </a:rPr>
              <a:t>Table Of Content</a:t>
            </a:r>
            <a:endParaRPr lang="en-US" sz="4800" b="1" dirty="0">
              <a:solidFill>
                <a:schemeClr val="bg1"/>
              </a:solidFill>
              <a:effectLst>
                <a:innerShdw blurRad="63500" dist="50800" dir="13500000">
                  <a:prstClr val="black">
                    <a:alpha val="50000"/>
                  </a:prstClr>
                </a:innerShdw>
              </a:effectLst>
            </a:endParaRPr>
          </a:p>
        </p:txBody>
      </p:sp>
      <p:sp>
        <p:nvSpPr>
          <p:cNvPr id="6" name="TextBox 5"/>
          <p:cNvSpPr txBox="1"/>
          <p:nvPr/>
        </p:nvSpPr>
        <p:spPr>
          <a:xfrm>
            <a:off x="394636" y="2437672"/>
            <a:ext cx="184731" cy="646331"/>
          </a:xfrm>
          <a:prstGeom prst="rect">
            <a:avLst/>
          </a:prstGeom>
          <a:noFill/>
        </p:spPr>
        <p:txBody>
          <a:bodyPr wrap="none" rtlCol="0">
            <a:spAutoFit/>
          </a:bodyPr>
          <a:lstStyle/>
          <a:p>
            <a:endParaRPr lang="en-IN" dirty="0"/>
          </a:p>
          <a:p>
            <a:endParaRPr lang="en-US" dirty="0"/>
          </a:p>
        </p:txBody>
      </p:sp>
      <p:sp>
        <p:nvSpPr>
          <p:cNvPr id="7" name="TextBox 6"/>
          <p:cNvSpPr txBox="1"/>
          <p:nvPr/>
        </p:nvSpPr>
        <p:spPr>
          <a:xfrm>
            <a:off x="1568918" y="1886551"/>
            <a:ext cx="4126130" cy="5109091"/>
          </a:xfrm>
          <a:prstGeom prst="rect">
            <a:avLst/>
          </a:prstGeom>
          <a:noFill/>
        </p:spPr>
        <p:txBody>
          <a:bodyPr wrap="none" rtlCol="0">
            <a:spAutoFit/>
          </a:bodyPr>
          <a:lstStyle/>
          <a:p>
            <a:pPr marL="342900" indent="-342900">
              <a:buFont typeface="+mj-lt"/>
              <a:buAutoNum type="arabicPeriod"/>
            </a:pPr>
            <a:r>
              <a:rPr lang="en-US" sz="2000" b="1" dirty="0" smtClean="0"/>
              <a:t>Introduction</a:t>
            </a:r>
          </a:p>
          <a:p>
            <a:pPr marL="342900" indent="-342900">
              <a:buFont typeface="+mj-lt"/>
              <a:buAutoNum type="arabicPeriod"/>
            </a:pPr>
            <a:r>
              <a:rPr lang="en-US" sz="2000" b="1" dirty="0" smtClean="0"/>
              <a:t>Challenges, Objective and Models</a:t>
            </a:r>
          </a:p>
          <a:p>
            <a:pPr marL="342900" indent="-342900">
              <a:buFont typeface="+mj-lt"/>
              <a:buAutoNum type="arabicPeriod"/>
            </a:pPr>
            <a:r>
              <a:rPr lang="en-US" sz="2000" b="1" dirty="0" smtClean="0"/>
              <a:t>Related Work</a:t>
            </a:r>
          </a:p>
          <a:p>
            <a:pPr marL="342900" indent="-342900">
              <a:buFont typeface="+mj-lt"/>
              <a:buAutoNum type="arabicPeriod"/>
            </a:pPr>
            <a:r>
              <a:rPr lang="en-US" sz="2000" b="1" dirty="0" smtClean="0"/>
              <a:t>Proposed Work</a:t>
            </a:r>
          </a:p>
          <a:p>
            <a:pPr marL="342900" indent="-342900">
              <a:buFont typeface="+mj-lt"/>
              <a:buAutoNum type="arabicPeriod"/>
            </a:pPr>
            <a:r>
              <a:rPr lang="en-US" sz="2000" b="1" dirty="0" smtClean="0"/>
              <a:t>Approach</a:t>
            </a:r>
          </a:p>
          <a:p>
            <a:pPr marL="342900" indent="-342900">
              <a:buFont typeface="+mj-lt"/>
              <a:buAutoNum type="arabicPeriod"/>
            </a:pPr>
            <a:r>
              <a:rPr lang="en-US" sz="2000" b="1" dirty="0" smtClean="0"/>
              <a:t>Dataset Explanation</a:t>
            </a:r>
          </a:p>
          <a:p>
            <a:pPr marL="342900" indent="-342900">
              <a:buFont typeface="+mj-lt"/>
              <a:buAutoNum type="arabicPeriod"/>
            </a:pPr>
            <a:r>
              <a:rPr lang="en-US" sz="2000" b="1" dirty="0" smtClean="0"/>
              <a:t>Training Process</a:t>
            </a:r>
          </a:p>
          <a:p>
            <a:pPr marL="342900" indent="-342900">
              <a:buFont typeface="+mj-lt"/>
              <a:buAutoNum type="arabicPeriod"/>
            </a:pPr>
            <a:r>
              <a:rPr lang="en-US" sz="2000" b="1" dirty="0" smtClean="0"/>
              <a:t>Model Workflow</a:t>
            </a:r>
          </a:p>
          <a:p>
            <a:pPr marL="342900" indent="-342900">
              <a:buFont typeface="+mj-lt"/>
              <a:buAutoNum type="arabicPeriod"/>
            </a:pPr>
            <a:r>
              <a:rPr lang="en-US" sz="2000" b="1" dirty="0" smtClean="0"/>
              <a:t>Evaluation and Final Result</a:t>
            </a:r>
          </a:p>
          <a:p>
            <a:pPr marL="342900" indent="-342900">
              <a:buFont typeface="+mj-lt"/>
              <a:buAutoNum type="arabicPeriod"/>
            </a:pPr>
            <a:r>
              <a:rPr lang="en-US" sz="2000" b="1" dirty="0" smtClean="0"/>
              <a:t>Discussion and Conclusion</a:t>
            </a:r>
          </a:p>
          <a:p>
            <a:pPr marL="342900" indent="-342900">
              <a:buFont typeface="+mj-lt"/>
              <a:buAutoNum type="arabicPeriod"/>
            </a:pPr>
            <a:endParaRPr lang="en-US" b="1" dirty="0" smtClean="0"/>
          </a:p>
          <a:p>
            <a:pPr marL="342900" indent="-342900">
              <a:buFont typeface="+mj-lt"/>
              <a:buAutoNum type="arabicPeriod"/>
            </a:pPr>
            <a:endParaRPr lang="en-US" b="1" dirty="0" smtClean="0"/>
          </a:p>
          <a:p>
            <a:pPr marL="342900" indent="-342900">
              <a:buFont typeface="+mj-lt"/>
              <a:buAutoNum type="arabicPeriod"/>
            </a:pPr>
            <a:endParaRPr lang="en-US" b="1" dirty="0" smtClean="0"/>
          </a:p>
          <a:p>
            <a:pPr marL="342900" indent="-342900">
              <a:buFont typeface="+mj-lt"/>
              <a:buAutoNum type="arabicPeriod"/>
            </a:pPr>
            <a:endParaRPr lang="en-US" b="1" dirty="0" smtClean="0"/>
          </a:p>
          <a:p>
            <a:pPr marL="342900" indent="-342900">
              <a:buFont typeface="+mj-lt"/>
              <a:buAutoNum type="arabicPeriod"/>
            </a:pPr>
            <a:endParaRPr lang="en-US" b="1" dirty="0" smtClean="0"/>
          </a:p>
          <a:p>
            <a:pPr marL="342900" indent="-342900">
              <a:buFont typeface="+mj-lt"/>
              <a:buAutoNum type="arabicPeriod"/>
            </a:pPr>
            <a:endParaRPr lang="en-US" b="1" dirty="0" smtClean="0"/>
          </a:p>
          <a:p>
            <a:pPr marL="342900" indent="-342900">
              <a:buFont typeface="+mj-lt"/>
              <a:buAutoNum type="arabicPeriod"/>
            </a:pPr>
            <a:endParaRPr lang="en-US" b="1" dirty="0"/>
          </a:p>
        </p:txBody>
      </p:sp>
    </p:spTree>
    <p:extLst>
      <p:ext uri="{BB962C8B-B14F-4D97-AF65-F5344CB8AC3E}">
        <p14:creationId xmlns:p14="http://schemas.microsoft.com/office/powerpoint/2010/main" val="1154099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17718681-A12E-49D6-9925-DD7C68176D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 xmlns:a16="http://schemas.microsoft.com/office/drawing/2014/main" id="{FBD77573-9EF2-4C35-8285-A1CF6FBB0E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6" name="TextBox 15">
            <a:extLst>
              <a:ext uri="{FF2B5EF4-FFF2-40B4-BE49-F238E27FC236}">
                <a16:creationId xmlns="" xmlns:a16="http://schemas.microsoft.com/office/drawing/2014/main" id="{D2D81E2B-795C-7A14-BCD4-E9C4A281E54B}"/>
              </a:ext>
            </a:extLst>
          </p:cNvPr>
          <p:cNvSpPr txBox="1"/>
          <p:nvPr/>
        </p:nvSpPr>
        <p:spPr>
          <a:xfrm>
            <a:off x="404261" y="970415"/>
            <a:ext cx="11685070" cy="5909310"/>
          </a:xfrm>
          <a:prstGeom prst="rect">
            <a:avLst/>
          </a:prstGeom>
          <a:noFill/>
          <a:ln>
            <a:noFill/>
          </a:ln>
        </p:spPr>
        <p:txBody>
          <a:bodyPr wrap="square" rtlCol="0">
            <a:spAutoFit/>
          </a:bodyPr>
          <a:lstStyle/>
          <a:p>
            <a:endParaRPr lang="en-US" sz="2000" b="1" dirty="0" smtClean="0"/>
          </a:p>
          <a:p>
            <a:pPr marL="342900" indent="-342900">
              <a:buFont typeface="Wingdings" panose="05000000000000000000" pitchFamily="2" charset="2"/>
              <a:buChar char="q"/>
            </a:pPr>
            <a:r>
              <a:rPr lang="en-US" sz="2000" b="1" dirty="0" smtClean="0"/>
              <a:t>The </a:t>
            </a:r>
            <a:r>
              <a:rPr lang="en-US" sz="2000" b="1" dirty="0"/>
              <a:t>Role of Food in Our Lives</a:t>
            </a:r>
            <a:r>
              <a:rPr lang="en-US" sz="2000" b="1" dirty="0" smtClean="0"/>
              <a:t>:</a:t>
            </a:r>
          </a:p>
          <a:p>
            <a:endParaRPr lang="en-IN" sz="2000" b="1" dirty="0" smtClean="0"/>
          </a:p>
          <a:p>
            <a:r>
              <a:rPr lang="en-US" sz="2000" dirty="0" smtClean="0"/>
              <a:t>Food </a:t>
            </a:r>
            <a:r>
              <a:rPr lang="en-US" sz="2000" dirty="0"/>
              <a:t>is vital for our health, providing the nutrients needed for growth, energy, and overall well-being</a:t>
            </a:r>
            <a:r>
              <a:rPr lang="en-US" sz="2000" dirty="0" smtClean="0"/>
              <a:t>.</a:t>
            </a:r>
          </a:p>
          <a:p>
            <a:endParaRPr lang="en-US" sz="2000" dirty="0" smtClean="0"/>
          </a:p>
          <a:p>
            <a:pPr marL="342900" indent="-342900">
              <a:buFont typeface="Wingdings" panose="05000000000000000000" pitchFamily="2" charset="2"/>
              <a:buChar char="q"/>
            </a:pPr>
            <a:r>
              <a:rPr lang="en-US" sz="2000" b="1" dirty="0" smtClean="0"/>
              <a:t>Where </a:t>
            </a:r>
            <a:r>
              <a:rPr lang="en-US" sz="2000" b="1" dirty="0"/>
              <a:t>Food Image Classification Comes Into the Picture</a:t>
            </a:r>
            <a:r>
              <a:rPr lang="en-US" sz="2000" b="1" dirty="0" smtClean="0"/>
              <a:t>:</a:t>
            </a:r>
          </a:p>
          <a:p>
            <a:pPr marL="342900" indent="-342900">
              <a:buFont typeface="Wingdings" panose="05000000000000000000" pitchFamily="2" charset="2"/>
              <a:buChar char="q"/>
            </a:pPr>
            <a:endParaRPr lang="en-US" sz="2000" b="1" dirty="0" smtClean="0"/>
          </a:p>
          <a:p>
            <a:r>
              <a:rPr lang="en-IN" sz="2000" dirty="0" smtClean="0"/>
              <a:t>As </a:t>
            </a:r>
            <a:r>
              <a:rPr lang="en-IN" sz="2000" dirty="0"/>
              <a:t>the demand for automated systems in healthcare, nutrition, and retail industries grows, accurate food classification models have become increasingly important</a:t>
            </a:r>
            <a:r>
              <a:rPr lang="en-IN" sz="2000" dirty="0" smtClean="0"/>
              <a:t>.</a:t>
            </a:r>
          </a:p>
          <a:p>
            <a:endParaRPr lang="en-IN" sz="2000" dirty="0" smtClean="0"/>
          </a:p>
          <a:p>
            <a:pPr marL="342900" indent="-342900">
              <a:buFont typeface="Wingdings" panose="05000000000000000000" pitchFamily="2" charset="2"/>
              <a:buChar char="q"/>
            </a:pPr>
            <a:r>
              <a:rPr lang="en-IN" sz="2000" b="1" dirty="0"/>
              <a:t>Definition</a:t>
            </a:r>
            <a:r>
              <a:rPr lang="en-IN" sz="2000" b="1" dirty="0" smtClean="0"/>
              <a:t>:</a:t>
            </a:r>
          </a:p>
          <a:p>
            <a:pPr marL="342900" indent="-342900">
              <a:buFont typeface="Wingdings" panose="05000000000000000000" pitchFamily="2" charset="2"/>
              <a:buChar char="q"/>
            </a:pPr>
            <a:endParaRPr lang="en-IN" sz="2000" dirty="0"/>
          </a:p>
          <a:p>
            <a:r>
              <a:rPr lang="en-IN" sz="2000" dirty="0"/>
              <a:t>Food classification is an essential task in the field of computer vision, involving the identification </a:t>
            </a:r>
          </a:p>
          <a:p>
            <a:r>
              <a:rPr lang="en-IN" sz="2000" dirty="0"/>
              <a:t>and categorization of food items from images. </a:t>
            </a:r>
          </a:p>
          <a:p>
            <a:r>
              <a:rPr lang="en-IN" sz="2000" dirty="0" smtClean="0"/>
              <a:t>Image </a:t>
            </a:r>
            <a:r>
              <a:rPr lang="en-IN" sz="2000" dirty="0"/>
              <a:t>classification is the process of assigning labels to images based on their visual content.</a:t>
            </a:r>
          </a:p>
          <a:p>
            <a:endParaRPr lang="en-IN" sz="2000" dirty="0"/>
          </a:p>
          <a:p>
            <a:endParaRPr lang="en-IN" sz="2000" dirty="0" smtClean="0"/>
          </a:p>
          <a:p>
            <a:endParaRPr lang="en-IN" sz="2000" dirty="0" smtClean="0"/>
          </a:p>
          <a:p>
            <a:endParaRPr lang="en-US" dirty="0"/>
          </a:p>
        </p:txBody>
      </p:sp>
      <p:sp>
        <p:nvSpPr>
          <p:cNvPr id="4" name="Rectangle 3"/>
          <p:cNvSpPr/>
          <p:nvPr/>
        </p:nvSpPr>
        <p:spPr>
          <a:xfrm>
            <a:off x="3975234" y="86627"/>
            <a:ext cx="3830854" cy="808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bg1"/>
                </a:solidFill>
              </a:rPr>
              <a:t>Introduction</a:t>
            </a:r>
            <a:endParaRPr lang="en-US" sz="4800" b="1" dirty="0">
              <a:solidFill>
                <a:schemeClr val="bg1"/>
              </a:solidFill>
            </a:endParaRPr>
          </a:p>
          <a:p>
            <a:pPr algn="ctr"/>
            <a:endParaRPr lang="en-US" dirty="0"/>
          </a:p>
        </p:txBody>
      </p:sp>
      <p:sp>
        <p:nvSpPr>
          <p:cNvPr id="5" name="Rectangle 4"/>
          <p:cNvSpPr/>
          <p:nvPr/>
        </p:nvSpPr>
        <p:spPr>
          <a:xfrm>
            <a:off x="231006" y="960789"/>
            <a:ext cx="11579192" cy="5478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31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1400" y="613416"/>
            <a:ext cx="9760017" cy="5940088"/>
          </a:xfrm>
          <a:prstGeom prst="rect">
            <a:avLst/>
          </a:prstGeom>
          <a:noFill/>
        </p:spPr>
        <p:txBody>
          <a:bodyPr wrap="square" rtlCol="0">
            <a:spAutoFit/>
          </a:bodyPr>
          <a:lstStyle/>
          <a:p>
            <a:pPr marL="571500" indent="-571500">
              <a:buFont typeface="Wingdings" panose="05000000000000000000" pitchFamily="2" charset="2"/>
              <a:buChar char="q"/>
            </a:pPr>
            <a:r>
              <a:rPr lang="en-US" b="1" dirty="0" smtClean="0">
                <a:solidFill>
                  <a:schemeClr val="bg1"/>
                </a:solidFill>
              </a:rPr>
              <a:t>Applications </a:t>
            </a:r>
            <a:r>
              <a:rPr lang="en-US" b="1" dirty="0">
                <a:solidFill>
                  <a:schemeClr val="bg1"/>
                </a:solidFill>
              </a:rPr>
              <a:t>of Food Image Classification</a:t>
            </a:r>
            <a:endParaRPr lang="en-US" dirty="0">
              <a:solidFill>
                <a:schemeClr val="bg1"/>
              </a:solidFill>
            </a:endParaRPr>
          </a:p>
          <a:p>
            <a:pPr marL="342900" indent="-342900">
              <a:buFont typeface="Wingdings" panose="05000000000000000000" pitchFamily="2" charset="2"/>
              <a:buChar char="q"/>
            </a:pPr>
            <a:r>
              <a:rPr lang="en-IN" sz="2400" b="1" dirty="0" smtClean="0"/>
              <a:t>Application of Food Image Classification:</a:t>
            </a:r>
            <a:endParaRPr lang="en-IN" sz="2400" b="1" dirty="0"/>
          </a:p>
          <a:p>
            <a:endParaRPr lang="en-US" sz="2000" dirty="0" smtClean="0"/>
          </a:p>
          <a:p>
            <a:r>
              <a:rPr lang="en-US" sz="2000" dirty="0" smtClean="0"/>
              <a:t>The </a:t>
            </a:r>
            <a:r>
              <a:rPr lang="en-US" sz="2000" dirty="0"/>
              <a:t>need for food classification arises in several key scenarios:</a:t>
            </a:r>
          </a:p>
          <a:p>
            <a:endParaRPr lang="en-US" sz="2000" dirty="0"/>
          </a:p>
          <a:p>
            <a:r>
              <a:rPr lang="en-US" sz="2000" dirty="0"/>
              <a:t>1. </a:t>
            </a:r>
            <a:r>
              <a:rPr lang="en-US" sz="2000" b="1" dirty="0"/>
              <a:t>Dietary Management Apps</a:t>
            </a:r>
            <a:r>
              <a:rPr lang="en-US" sz="2000" dirty="0"/>
              <a:t>: Users need to track their nutritional intake for health reasons. </a:t>
            </a:r>
          </a:p>
          <a:p>
            <a:r>
              <a:rPr lang="en-US" sz="2000" dirty="0"/>
              <a:t>2. </a:t>
            </a:r>
            <a:r>
              <a:rPr lang="en-US" sz="2000" b="1" dirty="0"/>
              <a:t>Social Media and Content Organization</a:t>
            </a:r>
            <a:r>
              <a:rPr lang="en-US" sz="2000" dirty="0"/>
              <a:t>: Need to organize and categorize these images for better searchability and content management.</a:t>
            </a:r>
          </a:p>
          <a:p>
            <a:r>
              <a:rPr lang="en-US" sz="2000" dirty="0"/>
              <a:t>3. </a:t>
            </a:r>
            <a:r>
              <a:rPr lang="en-US" sz="2000" b="1" dirty="0"/>
              <a:t>Food Delivery and Recognition Apps: </a:t>
            </a:r>
            <a:r>
              <a:rPr lang="en-US" sz="2000" dirty="0"/>
              <a:t>Ensures correct order processing and personalized recommendations.</a:t>
            </a:r>
          </a:p>
          <a:p>
            <a:r>
              <a:rPr lang="en-US" sz="2000" dirty="0"/>
              <a:t>4. </a:t>
            </a:r>
            <a:r>
              <a:rPr lang="en-US" sz="2000" b="1" dirty="0"/>
              <a:t>Marketing and Advertising</a:t>
            </a:r>
            <a:r>
              <a:rPr lang="en-US" sz="2000" dirty="0"/>
              <a:t>: Targets specific customer segments with tailored marketing campaigns, improving the effectiveness of their advertising efforts.</a:t>
            </a:r>
          </a:p>
          <a:p>
            <a:r>
              <a:rPr lang="en-US" sz="2000" dirty="0"/>
              <a:t>5. </a:t>
            </a:r>
            <a:r>
              <a:rPr lang="en-US" sz="2000" b="1" dirty="0"/>
              <a:t>Research and Data Analysis</a:t>
            </a:r>
            <a:r>
              <a:rPr lang="en-US" sz="2000" dirty="0"/>
              <a:t>: Aids in analyzing food images to gain insights into nutrition and consumer trends</a:t>
            </a:r>
            <a:r>
              <a:rPr lang="en-US" sz="2000" dirty="0" smtClean="0"/>
              <a:t>.</a:t>
            </a:r>
          </a:p>
          <a:p>
            <a:r>
              <a:rPr lang="en-US" sz="2000" dirty="0" smtClean="0"/>
              <a:t>6.</a:t>
            </a:r>
            <a:r>
              <a:rPr lang="en-US" sz="2000" b="1" dirty="0"/>
              <a:t> Cultural and Culinary </a:t>
            </a:r>
            <a:r>
              <a:rPr lang="en-US" sz="2000" b="1" dirty="0" smtClean="0"/>
              <a:t>Documentation: </a:t>
            </a:r>
            <a:r>
              <a:rPr lang="en-US" sz="2000" dirty="0" smtClean="0"/>
              <a:t>Assist chefs in identifying and categorizing various dishes</a:t>
            </a:r>
            <a:r>
              <a:rPr lang="en-US" sz="2000" dirty="0"/>
              <a:t> </a:t>
            </a:r>
            <a:r>
              <a:rPr lang="en-US" sz="2000" dirty="0" smtClean="0"/>
              <a:t>for </a:t>
            </a:r>
            <a:r>
              <a:rPr lang="en-US" sz="2000" dirty="0"/>
              <a:t>documenting and preserving culinary traditions, making it easier to study and share different cuisines globally</a:t>
            </a:r>
          </a:p>
          <a:p>
            <a:endParaRPr lang="en-US" dirty="0"/>
          </a:p>
        </p:txBody>
      </p:sp>
      <p:sp>
        <p:nvSpPr>
          <p:cNvPr id="4" name="Rectangle 3"/>
          <p:cNvSpPr/>
          <p:nvPr/>
        </p:nvSpPr>
        <p:spPr>
          <a:xfrm>
            <a:off x="375385" y="347810"/>
            <a:ext cx="11271183" cy="62262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606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6156" y="750770"/>
            <a:ext cx="10262553" cy="6186309"/>
          </a:xfrm>
          <a:prstGeom prst="rect">
            <a:avLst/>
          </a:prstGeom>
          <a:noFill/>
        </p:spPr>
        <p:txBody>
          <a:bodyPr wrap="none" rtlCol="0">
            <a:spAutoFit/>
          </a:bodyPr>
          <a:lstStyle/>
          <a:p>
            <a:r>
              <a:rPr lang="en-US" sz="4800" b="1" dirty="0" smtClean="0">
                <a:solidFill>
                  <a:srgbClr val="00B050"/>
                </a:solidFill>
              </a:rPr>
              <a:t>    </a:t>
            </a:r>
          </a:p>
          <a:p>
            <a:endParaRPr lang="en-US" b="1" dirty="0"/>
          </a:p>
          <a:p>
            <a:r>
              <a:rPr lang="en-US" sz="2400" b="1" dirty="0" smtClean="0"/>
              <a:t>Challenges:</a:t>
            </a:r>
          </a:p>
          <a:p>
            <a:endParaRPr lang="en-US" sz="2000" dirty="0"/>
          </a:p>
          <a:p>
            <a:r>
              <a:rPr lang="en-US" sz="2000" b="1" dirty="0"/>
              <a:t>Visual Similarities:</a:t>
            </a:r>
            <a:r>
              <a:rPr lang="en-US" sz="2000" dirty="0"/>
              <a:t> Differentiating between visually similar food items.</a:t>
            </a:r>
          </a:p>
          <a:p>
            <a:r>
              <a:rPr lang="en-US" sz="2000" b="1" dirty="0"/>
              <a:t>Variations in Appearance:</a:t>
            </a:r>
            <a:r>
              <a:rPr lang="en-US" sz="2000" dirty="0"/>
              <a:t> Handling variations due to different angles, lighting, and presentation</a:t>
            </a:r>
            <a:r>
              <a:rPr lang="en-US" sz="2000" dirty="0" smtClean="0"/>
              <a:t>.</a:t>
            </a:r>
          </a:p>
          <a:p>
            <a:endParaRPr lang="en-US" sz="2000" dirty="0"/>
          </a:p>
          <a:p>
            <a:r>
              <a:rPr lang="en-US" sz="2400" b="1" dirty="0" smtClean="0"/>
              <a:t>Objective </a:t>
            </a:r>
            <a:r>
              <a:rPr lang="en-US" sz="2400" b="1" dirty="0"/>
              <a:t>of the Study</a:t>
            </a:r>
            <a:r>
              <a:rPr lang="en-US" sz="2400" b="1" dirty="0" smtClean="0"/>
              <a:t>:</a:t>
            </a:r>
          </a:p>
          <a:p>
            <a:pPr algn="ctr"/>
            <a:endParaRPr lang="en-US" sz="2400" dirty="0"/>
          </a:p>
          <a:p>
            <a:pPr algn="ctr"/>
            <a:r>
              <a:rPr lang="en-IN" sz="2000" dirty="0" smtClean="0"/>
              <a:t>To Develop </a:t>
            </a:r>
            <a:r>
              <a:rPr lang="en-IN" sz="2000" dirty="0"/>
              <a:t>a machine learning model to classify food items using the Food Object 101 </a:t>
            </a:r>
            <a:r>
              <a:rPr lang="en-IN" sz="2000" dirty="0" smtClean="0"/>
              <a:t>dataset.</a:t>
            </a:r>
          </a:p>
          <a:p>
            <a:pPr algn="ctr"/>
            <a:endParaRPr lang="en-US" sz="2000" b="1" dirty="0"/>
          </a:p>
          <a:p>
            <a:r>
              <a:rPr lang="en-US" sz="2400" b="1" dirty="0" smtClean="0"/>
              <a:t>Models </a:t>
            </a:r>
            <a:r>
              <a:rPr lang="en-US" sz="2400" b="1" dirty="0"/>
              <a:t>Explored</a:t>
            </a:r>
            <a:r>
              <a:rPr lang="en-US" sz="2400" b="1" dirty="0" smtClean="0"/>
              <a:t>:</a:t>
            </a:r>
          </a:p>
          <a:p>
            <a:endParaRPr lang="en-US" sz="2400" dirty="0"/>
          </a:p>
          <a:p>
            <a:pPr marL="285750" indent="-285750">
              <a:buFont typeface="Arial" panose="020B0604020202020204" pitchFamily="34" charset="0"/>
              <a:buChar char="•"/>
            </a:pPr>
            <a:r>
              <a:rPr lang="en-US" b="1" dirty="0"/>
              <a:t>Basic CNN Ensemble:</a:t>
            </a:r>
            <a:r>
              <a:rPr lang="en-US" dirty="0"/>
              <a:t> Initial approach with limited success.</a:t>
            </a:r>
          </a:p>
          <a:p>
            <a:pPr marL="285750" indent="-285750">
              <a:buFont typeface="Arial" panose="020B0604020202020204" pitchFamily="34" charset="0"/>
              <a:buChar char="•"/>
            </a:pPr>
            <a:r>
              <a:rPr lang="en-US" b="1" dirty="0"/>
              <a:t>Ensemble of Pretrained VGG16 Models:</a:t>
            </a:r>
            <a:r>
              <a:rPr lang="en-US" dirty="0"/>
              <a:t> Improved accuracy with transfer learning.</a:t>
            </a:r>
          </a:p>
          <a:p>
            <a:pPr marL="285750" indent="-285750">
              <a:buFont typeface="Arial" panose="020B0604020202020204" pitchFamily="34" charset="0"/>
              <a:buChar char="•"/>
            </a:pPr>
            <a:r>
              <a:rPr lang="en-US" b="1" dirty="0"/>
              <a:t>Single Pretrained VGG16 Model:</a:t>
            </a:r>
            <a:r>
              <a:rPr lang="en-US" dirty="0"/>
              <a:t> Achieved the highest accuracy.</a:t>
            </a:r>
          </a:p>
          <a:p>
            <a:endParaRPr lang="en-US" dirty="0"/>
          </a:p>
          <a:p>
            <a:endParaRPr lang="en-US" dirty="0"/>
          </a:p>
        </p:txBody>
      </p:sp>
      <p:sp>
        <p:nvSpPr>
          <p:cNvPr id="3" name="Rectangle 2"/>
          <p:cNvSpPr/>
          <p:nvPr/>
        </p:nvSpPr>
        <p:spPr>
          <a:xfrm>
            <a:off x="1680619" y="154007"/>
            <a:ext cx="9018872" cy="10202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rPr>
              <a:t>Challenges, Objective and Models</a:t>
            </a:r>
            <a:endParaRPr lang="en-US" sz="4800" dirty="0">
              <a:solidFill>
                <a:schemeClr val="bg1"/>
              </a:solidFill>
            </a:endParaRPr>
          </a:p>
        </p:txBody>
      </p:sp>
      <p:sp>
        <p:nvSpPr>
          <p:cNvPr id="4" name="Rectangle 3"/>
          <p:cNvSpPr/>
          <p:nvPr/>
        </p:nvSpPr>
        <p:spPr>
          <a:xfrm>
            <a:off x="471638" y="1463039"/>
            <a:ext cx="11203806" cy="5043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202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84" y="1318660"/>
            <a:ext cx="9115125" cy="5570756"/>
          </a:xfrm>
          <a:prstGeom prst="rect">
            <a:avLst/>
          </a:prstGeom>
          <a:noFill/>
        </p:spPr>
        <p:txBody>
          <a:bodyPr wrap="square" rtlCol="0">
            <a:spAutoFit/>
          </a:bodyPr>
          <a:lstStyle/>
          <a:p>
            <a:r>
              <a:rPr lang="en-US" sz="2000" b="1" dirty="0" smtClean="0"/>
              <a:t>Bossard </a:t>
            </a:r>
            <a:r>
              <a:rPr lang="en-US" sz="2000" b="1" dirty="0"/>
              <a:t>et al. (2014)</a:t>
            </a:r>
            <a:r>
              <a:rPr lang="en-US" sz="2000" dirty="0"/>
              <a:t>: Used Random Forests for food image classification, achieving </a:t>
            </a:r>
            <a:r>
              <a:rPr lang="en-US" sz="2000" b="1" dirty="0"/>
              <a:t>50.76% accuracy</a:t>
            </a:r>
            <a:r>
              <a:rPr lang="en-US" sz="2000" dirty="0"/>
              <a:t>. Highlighted the challenges of earlier machine learning </a:t>
            </a:r>
            <a:r>
              <a:rPr lang="en-US" sz="2000" dirty="0" smtClean="0"/>
              <a:t>approaches.</a:t>
            </a:r>
          </a:p>
          <a:p>
            <a:endParaRPr lang="en-US" sz="2000" dirty="0"/>
          </a:p>
          <a:p>
            <a:r>
              <a:rPr lang="en-US" sz="2000" b="1" dirty="0"/>
              <a:t>Lu (2015)</a:t>
            </a:r>
            <a:r>
              <a:rPr lang="en-US" sz="2000" dirty="0"/>
              <a:t>: Implemented </a:t>
            </a:r>
            <a:r>
              <a:rPr lang="en-US" sz="2000" b="1" dirty="0"/>
              <a:t>CNNs with data augmentation</a:t>
            </a:r>
            <a:r>
              <a:rPr lang="en-US" sz="2000" dirty="0"/>
              <a:t>, improving accuracy to </a:t>
            </a:r>
            <a:r>
              <a:rPr lang="en-US" sz="2000" b="1" dirty="0"/>
              <a:t>90%</a:t>
            </a:r>
            <a:r>
              <a:rPr lang="en-US" sz="2000" dirty="0"/>
              <a:t>. Dataset size was a limiting factor</a:t>
            </a:r>
            <a:r>
              <a:rPr lang="en-US" sz="2000" dirty="0" smtClean="0"/>
              <a:t>.</a:t>
            </a:r>
          </a:p>
          <a:p>
            <a:endParaRPr lang="en-US" sz="2000" dirty="0"/>
          </a:p>
          <a:p>
            <a:r>
              <a:rPr lang="en-US" sz="2000" b="1" dirty="0"/>
              <a:t>Liu et al. (2016)</a:t>
            </a:r>
            <a:r>
              <a:rPr lang="en-US" sz="2000" dirty="0"/>
              <a:t>: Developed </a:t>
            </a:r>
            <a:r>
              <a:rPr lang="en-US" sz="2000" b="1" dirty="0" smtClean="0"/>
              <a:t>DeepFood</a:t>
            </a:r>
          </a:p>
          <a:p>
            <a:r>
              <a:rPr lang="en-US" sz="2000" b="1" dirty="0" smtClean="0"/>
              <a:t> </a:t>
            </a:r>
            <a:r>
              <a:rPr lang="en-US" sz="2000" b="1" dirty="0"/>
              <a:t>model</a:t>
            </a:r>
            <a:r>
              <a:rPr lang="en-US" sz="2000" dirty="0"/>
              <a:t> using Inception modules, </a:t>
            </a:r>
            <a:r>
              <a:rPr lang="en-US" sz="2000" dirty="0" smtClean="0"/>
              <a:t>achieving</a:t>
            </a:r>
          </a:p>
          <a:p>
            <a:r>
              <a:rPr lang="en-US" sz="2000" dirty="0" smtClean="0"/>
              <a:t> </a:t>
            </a:r>
            <a:r>
              <a:rPr lang="en-US" sz="2000" b="1" dirty="0"/>
              <a:t>77.4% accuracy</a:t>
            </a:r>
            <a:r>
              <a:rPr lang="en-US" sz="2000" dirty="0"/>
              <a:t> on the Food-101 dataset. </a:t>
            </a:r>
            <a:endParaRPr lang="en-US" sz="2000" dirty="0" smtClean="0"/>
          </a:p>
          <a:p>
            <a:r>
              <a:rPr lang="en-US" sz="2000" dirty="0" smtClean="0"/>
              <a:t>Showcased </a:t>
            </a:r>
            <a:r>
              <a:rPr lang="en-US" sz="2000" dirty="0"/>
              <a:t>the power of deep learning in </a:t>
            </a:r>
            <a:endParaRPr lang="en-US" sz="2000" dirty="0" smtClean="0"/>
          </a:p>
          <a:p>
            <a:r>
              <a:rPr lang="en-US" sz="2000" dirty="0" smtClean="0"/>
              <a:t>complex </a:t>
            </a:r>
            <a:r>
              <a:rPr lang="en-US" sz="2000" dirty="0"/>
              <a:t>image classification tasks</a:t>
            </a:r>
            <a:r>
              <a:rPr lang="en-US" sz="2000" dirty="0" smtClean="0"/>
              <a:t>.</a:t>
            </a:r>
          </a:p>
          <a:p>
            <a:endParaRPr lang="en-US" sz="2000" dirty="0"/>
          </a:p>
          <a:p>
            <a:r>
              <a:rPr lang="en-US" sz="2000" b="1" dirty="0"/>
              <a:t>Recent Advances</a:t>
            </a:r>
            <a:r>
              <a:rPr lang="en-US" sz="2000" dirty="0"/>
              <a:t>:</a:t>
            </a:r>
          </a:p>
          <a:p>
            <a:pPr lvl="1"/>
            <a:r>
              <a:rPr lang="en-US" sz="2000" b="1" dirty="0"/>
              <a:t>Ensembling Techniques</a:t>
            </a:r>
            <a:r>
              <a:rPr lang="en-US" sz="2000" dirty="0"/>
              <a:t>: Improved accuracy </a:t>
            </a:r>
            <a:r>
              <a:rPr lang="en-US" sz="2000" dirty="0" smtClean="0"/>
              <a:t>and</a:t>
            </a:r>
          </a:p>
          <a:p>
            <a:pPr lvl="1"/>
            <a:r>
              <a:rPr lang="en-US" sz="2000" dirty="0" smtClean="0"/>
              <a:t>robustness </a:t>
            </a:r>
            <a:r>
              <a:rPr lang="en-US" sz="2000" dirty="0"/>
              <a:t>by combining multiple models.</a:t>
            </a:r>
          </a:p>
          <a:p>
            <a:pPr lvl="1"/>
            <a:r>
              <a:rPr lang="en-US" sz="2000" b="1" dirty="0"/>
              <a:t>Kim et al. (2022) &amp; Huang et al. (2023)</a:t>
            </a:r>
            <a:r>
              <a:rPr lang="en-US" sz="2000" dirty="0"/>
              <a:t>: Integrated </a:t>
            </a:r>
            <a:endParaRPr lang="en-US" sz="2000" dirty="0" smtClean="0"/>
          </a:p>
          <a:p>
            <a:pPr lvl="1"/>
            <a:r>
              <a:rPr lang="en-US" sz="2000" dirty="0" smtClean="0"/>
              <a:t>attention </a:t>
            </a:r>
            <a:r>
              <a:rPr lang="en-US" sz="2000" dirty="0"/>
              <a:t>mechanisms with GANs for enhanced model performance.</a:t>
            </a:r>
          </a:p>
          <a:p>
            <a:endParaRPr lang="en-US" sz="1600" dirty="0"/>
          </a:p>
        </p:txBody>
      </p:sp>
      <p:sp>
        <p:nvSpPr>
          <p:cNvPr id="3" name="Rectangle 2"/>
          <p:cNvSpPr/>
          <p:nvPr/>
        </p:nvSpPr>
        <p:spPr>
          <a:xfrm>
            <a:off x="3657599" y="134751"/>
            <a:ext cx="4437247" cy="837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Related </a:t>
            </a:r>
            <a:r>
              <a:rPr lang="en-US" sz="4800" b="1" dirty="0"/>
              <a:t>Work</a:t>
            </a:r>
          </a:p>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815" y="2646945"/>
            <a:ext cx="4754880" cy="3376013"/>
          </a:xfrm>
          <a:prstGeom prst="rect">
            <a:avLst/>
          </a:prstGeom>
          <a:ln>
            <a:solidFill>
              <a:schemeClr val="accent1">
                <a:shade val="50000"/>
              </a:schemeClr>
            </a:solidFill>
          </a:ln>
        </p:spPr>
      </p:pic>
      <p:sp>
        <p:nvSpPr>
          <p:cNvPr id="5" name="Rectangle 4"/>
          <p:cNvSpPr/>
          <p:nvPr/>
        </p:nvSpPr>
        <p:spPr>
          <a:xfrm>
            <a:off x="442762" y="1097280"/>
            <a:ext cx="11415563" cy="5553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010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637" y="687697"/>
            <a:ext cx="11812459" cy="5878532"/>
          </a:xfrm>
          <a:prstGeom prst="rect">
            <a:avLst/>
          </a:prstGeom>
          <a:noFill/>
        </p:spPr>
        <p:txBody>
          <a:bodyPr wrap="square" rtlCol="0">
            <a:spAutoFit/>
          </a:bodyPr>
          <a:lstStyle/>
          <a:p>
            <a:endParaRPr lang="en-US" sz="2000" b="1" dirty="0" smtClean="0"/>
          </a:p>
          <a:p>
            <a:endParaRPr lang="en-US" sz="2000" b="1" dirty="0"/>
          </a:p>
          <a:p>
            <a:r>
              <a:rPr lang="en-US" sz="2400" b="1" dirty="0"/>
              <a:t>Initial Approaches</a:t>
            </a:r>
            <a:r>
              <a:rPr lang="en-US" sz="2400" dirty="0" smtClean="0"/>
              <a:t>:</a:t>
            </a:r>
          </a:p>
          <a:p>
            <a:endParaRPr lang="en-US" sz="2400" dirty="0"/>
          </a:p>
          <a:p>
            <a:pPr lvl="1"/>
            <a:r>
              <a:rPr lang="en-US" sz="2000" b="1" dirty="0"/>
              <a:t>Basic CNN Ensembling</a:t>
            </a:r>
            <a:r>
              <a:rPr lang="en-US" sz="2000" dirty="0"/>
              <a:t>:</a:t>
            </a:r>
          </a:p>
          <a:p>
            <a:pPr lvl="2"/>
            <a:r>
              <a:rPr lang="en-US" sz="2000" dirty="0"/>
              <a:t>Used three identical CNN models.</a:t>
            </a:r>
          </a:p>
          <a:p>
            <a:pPr lvl="2"/>
            <a:r>
              <a:rPr lang="en-US" sz="2000" dirty="0"/>
              <a:t>Features from these models were concatenated before classification.</a:t>
            </a:r>
          </a:p>
          <a:p>
            <a:pPr lvl="1"/>
            <a:r>
              <a:rPr lang="en-US" sz="2000" b="1" dirty="0"/>
              <a:t>Pretrained VGG16 Ensembling</a:t>
            </a:r>
            <a:r>
              <a:rPr lang="en-US" sz="2000" dirty="0"/>
              <a:t>:</a:t>
            </a:r>
          </a:p>
          <a:p>
            <a:pPr lvl="2"/>
            <a:r>
              <a:rPr lang="en-US" sz="2000" dirty="0"/>
              <a:t>Utilized pretrained VGG16 models</a:t>
            </a:r>
            <a:r>
              <a:rPr lang="en-US" sz="2000" dirty="0" smtClean="0"/>
              <a:t>.</a:t>
            </a:r>
          </a:p>
          <a:p>
            <a:pPr lvl="2"/>
            <a:r>
              <a:rPr lang="en-US" sz="2000" dirty="0"/>
              <a:t>For each input size (64x64, 96x96, 128x128), a VGG16 model is loaded without its top layers </a:t>
            </a:r>
            <a:endParaRPr lang="en-US" sz="2000" dirty="0" smtClean="0"/>
          </a:p>
          <a:p>
            <a:pPr lvl="2"/>
            <a:r>
              <a:rPr lang="en-US" sz="2000" dirty="0" smtClean="0"/>
              <a:t>(</a:t>
            </a:r>
            <a:r>
              <a:rPr lang="en-US" sz="2000" dirty="0"/>
              <a:t>fully connected layers). This base model is used for feature extraction, and its weights are </a:t>
            </a:r>
            <a:endParaRPr lang="en-US" sz="2000" dirty="0" smtClean="0"/>
          </a:p>
          <a:p>
            <a:pPr lvl="2"/>
            <a:r>
              <a:rPr lang="en-US" sz="2000" dirty="0" smtClean="0"/>
              <a:t>frozen </a:t>
            </a:r>
            <a:r>
              <a:rPr lang="en-US" sz="2000" dirty="0"/>
              <a:t>(i.e., not updated during training</a:t>
            </a:r>
            <a:r>
              <a:rPr lang="en-US" sz="2000" dirty="0" smtClean="0"/>
              <a:t>).Enhanced </a:t>
            </a:r>
            <a:r>
              <a:rPr lang="en-US" sz="2000" dirty="0"/>
              <a:t>feature extraction with deep architecture</a:t>
            </a:r>
            <a:r>
              <a:rPr lang="en-US" sz="2000" dirty="0" smtClean="0"/>
              <a:t>.</a:t>
            </a:r>
          </a:p>
          <a:p>
            <a:pPr lvl="2"/>
            <a:endParaRPr lang="en-US" sz="2000" dirty="0"/>
          </a:p>
          <a:p>
            <a:r>
              <a:rPr lang="en-US" sz="2400" b="1" dirty="0"/>
              <a:t>Final Approach</a:t>
            </a:r>
            <a:r>
              <a:rPr lang="en-US" sz="2400" dirty="0" smtClean="0"/>
              <a:t>:</a:t>
            </a:r>
          </a:p>
          <a:p>
            <a:pPr lvl="1"/>
            <a:endParaRPr lang="en-US" sz="2400" dirty="0"/>
          </a:p>
          <a:p>
            <a:pPr lvl="1"/>
            <a:r>
              <a:rPr lang="en-US" sz="2000" b="1" dirty="0" smtClean="0"/>
              <a:t>Single </a:t>
            </a:r>
            <a:r>
              <a:rPr lang="en-US" sz="2000" b="1" dirty="0"/>
              <a:t>Pretrained VGG16 Model</a:t>
            </a:r>
            <a:r>
              <a:rPr lang="en-US" sz="2000" dirty="0"/>
              <a:t>:</a:t>
            </a:r>
          </a:p>
          <a:p>
            <a:pPr lvl="2"/>
            <a:r>
              <a:rPr lang="en-US" sz="2000" dirty="0"/>
              <a:t>This approach uses transfer learning with a pretrained VGG16 model. The model is customized </a:t>
            </a:r>
            <a:endParaRPr lang="en-US" sz="2000" dirty="0" smtClean="0"/>
          </a:p>
          <a:p>
            <a:pPr lvl="2"/>
            <a:r>
              <a:rPr lang="en-US" sz="2000" dirty="0" smtClean="0"/>
              <a:t>with </a:t>
            </a:r>
            <a:r>
              <a:rPr lang="en-US" sz="2000" dirty="0"/>
              <a:t>dense layers, data augmentation, and optimized using early stopping and learning rate reduction.</a:t>
            </a:r>
            <a:endParaRPr lang="en-US" dirty="0"/>
          </a:p>
        </p:txBody>
      </p:sp>
      <p:sp>
        <p:nvSpPr>
          <p:cNvPr id="3" name="Rectangle 2"/>
          <p:cNvSpPr/>
          <p:nvPr/>
        </p:nvSpPr>
        <p:spPr>
          <a:xfrm>
            <a:off x="3599847" y="67378"/>
            <a:ext cx="5053263" cy="9721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Proposed Work</a:t>
            </a:r>
            <a:endParaRPr lang="en-US" sz="4800" b="1" dirty="0"/>
          </a:p>
        </p:txBody>
      </p:sp>
      <p:sp>
        <p:nvSpPr>
          <p:cNvPr id="4" name="Rectangle 3"/>
          <p:cNvSpPr/>
          <p:nvPr/>
        </p:nvSpPr>
        <p:spPr>
          <a:xfrm>
            <a:off x="211756" y="1203157"/>
            <a:ext cx="11742821" cy="5399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798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9238" y="250256"/>
            <a:ext cx="3705726" cy="8855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t>Approach</a:t>
            </a:r>
            <a:endParaRPr lang="en-US" sz="4800" b="1" dirty="0"/>
          </a:p>
        </p:txBody>
      </p:sp>
      <p:sp>
        <p:nvSpPr>
          <p:cNvPr id="3" name="TextBox 2"/>
          <p:cNvSpPr txBox="1"/>
          <p:nvPr/>
        </p:nvSpPr>
        <p:spPr>
          <a:xfrm>
            <a:off x="818147" y="1588169"/>
            <a:ext cx="10000649" cy="4770537"/>
          </a:xfrm>
          <a:prstGeom prst="rect">
            <a:avLst/>
          </a:prstGeom>
          <a:noFill/>
        </p:spPr>
        <p:txBody>
          <a:bodyPr wrap="square" rtlCol="0">
            <a:spAutoFit/>
          </a:bodyPr>
          <a:lstStyle/>
          <a:p>
            <a:r>
              <a:rPr lang="en-US" sz="2400" b="1" dirty="0" smtClean="0"/>
              <a:t>Selection </a:t>
            </a:r>
            <a:r>
              <a:rPr lang="en-US" sz="2400" b="1" dirty="0"/>
              <a:t>of Pretrained Model</a:t>
            </a:r>
            <a:r>
              <a:rPr lang="en-US" sz="2400" dirty="0" smtClean="0"/>
              <a:t>:</a:t>
            </a:r>
          </a:p>
          <a:p>
            <a:endParaRPr lang="en-US" sz="2400" dirty="0"/>
          </a:p>
          <a:p>
            <a:pPr lvl="1"/>
            <a:r>
              <a:rPr lang="en-US" b="1" dirty="0"/>
              <a:t>VGG16 Model</a:t>
            </a:r>
            <a:r>
              <a:rPr lang="en-US" dirty="0"/>
              <a:t>:</a:t>
            </a:r>
          </a:p>
          <a:p>
            <a:pPr lvl="2"/>
            <a:r>
              <a:rPr lang="en-US" sz="2000" dirty="0"/>
              <a:t>Chosen for its proven performance in image classification tasks.</a:t>
            </a:r>
          </a:p>
          <a:p>
            <a:pPr lvl="2"/>
            <a:r>
              <a:rPr lang="en-US" sz="2000" dirty="0"/>
              <a:t>Pretrained on the large-scale ImageNet dataset, providing strong feature extraction capabilities</a:t>
            </a:r>
            <a:r>
              <a:rPr lang="en-US" sz="2000" dirty="0" smtClean="0"/>
              <a:t>.</a:t>
            </a:r>
          </a:p>
          <a:p>
            <a:pPr lvl="2"/>
            <a:endParaRPr lang="en-US" sz="2000" dirty="0"/>
          </a:p>
          <a:p>
            <a:r>
              <a:rPr lang="en-US" sz="2000" b="1" dirty="0"/>
              <a:t>Model Customization</a:t>
            </a:r>
            <a:r>
              <a:rPr lang="en-US" sz="2000" dirty="0" smtClean="0"/>
              <a:t>:</a:t>
            </a:r>
          </a:p>
          <a:p>
            <a:endParaRPr lang="en-US" sz="2000" dirty="0"/>
          </a:p>
          <a:p>
            <a:pPr lvl="1"/>
            <a:r>
              <a:rPr lang="en-US" sz="2000" b="1" dirty="0"/>
              <a:t>Adapting VGG16</a:t>
            </a:r>
            <a:r>
              <a:rPr lang="en-US" sz="2000" dirty="0"/>
              <a:t>:</a:t>
            </a:r>
          </a:p>
          <a:p>
            <a:pPr lvl="2"/>
            <a:r>
              <a:rPr lang="en-US" sz="2000" dirty="0"/>
              <a:t>The top layers are removed, and the remaining layers are frozen to use pre-learned features</a:t>
            </a:r>
            <a:r>
              <a:rPr lang="en-US" sz="2000" dirty="0" smtClean="0"/>
              <a:t>. Added </a:t>
            </a:r>
            <a:r>
              <a:rPr lang="en-US" sz="2000" dirty="0"/>
              <a:t>Dense and Dropout layers improve feature extraction specific to the dataset</a:t>
            </a:r>
            <a:r>
              <a:rPr lang="en-US" sz="2000" dirty="0" smtClean="0"/>
              <a:t>. Fine-tuning </a:t>
            </a:r>
            <a:r>
              <a:rPr lang="en-US" sz="2000" dirty="0"/>
              <a:t>was performed to adjust the weights of the pretrained model, making it more effective for the specific task of food classification.</a:t>
            </a:r>
          </a:p>
          <a:p>
            <a:endParaRPr lang="en-US" dirty="0"/>
          </a:p>
        </p:txBody>
      </p:sp>
      <p:sp>
        <p:nvSpPr>
          <p:cNvPr id="4" name="Rectangle 3"/>
          <p:cNvSpPr/>
          <p:nvPr/>
        </p:nvSpPr>
        <p:spPr>
          <a:xfrm>
            <a:off x="490889" y="1260909"/>
            <a:ext cx="11203806" cy="5213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768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9586</TotalTime>
  <Words>1232</Words>
  <Application>Microsoft Office PowerPoint</Application>
  <PresentationFormat>Custom</PresentationFormat>
  <Paragraphs>195</Paragraphs>
  <Slides>17</Slides>
  <Notes>0</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2013 - 2022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yogesh.y.yadavv@outlook.com</dc:creator>
  <cp:lastModifiedBy>FARHAN</cp:lastModifiedBy>
  <cp:revision>52</cp:revision>
  <dcterms:created xsi:type="dcterms:W3CDTF">2024-08-20T14:57:57Z</dcterms:created>
  <dcterms:modified xsi:type="dcterms:W3CDTF">2024-08-31T08:57:48Z</dcterms:modified>
</cp:coreProperties>
</file>